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37"/>
  </p:notesMasterIdLst>
  <p:sldIdLst>
    <p:sldId id="256" r:id="rId2"/>
    <p:sldId id="263" r:id="rId3"/>
    <p:sldId id="297" r:id="rId4"/>
    <p:sldId id="325" r:id="rId5"/>
    <p:sldId id="327" r:id="rId6"/>
    <p:sldId id="331" r:id="rId7"/>
    <p:sldId id="332" r:id="rId8"/>
    <p:sldId id="329" r:id="rId9"/>
    <p:sldId id="264" r:id="rId10"/>
    <p:sldId id="304" r:id="rId11"/>
    <p:sldId id="301" r:id="rId12"/>
    <p:sldId id="303" r:id="rId13"/>
    <p:sldId id="302" r:id="rId14"/>
    <p:sldId id="305" r:id="rId15"/>
    <p:sldId id="306" r:id="rId16"/>
    <p:sldId id="307" r:id="rId17"/>
    <p:sldId id="308" r:id="rId18"/>
    <p:sldId id="299" r:id="rId19"/>
    <p:sldId id="309" r:id="rId20"/>
    <p:sldId id="310" r:id="rId21"/>
    <p:sldId id="333" r:id="rId22"/>
    <p:sldId id="312" r:id="rId23"/>
    <p:sldId id="314" r:id="rId24"/>
    <p:sldId id="328" r:id="rId25"/>
    <p:sldId id="315" r:id="rId26"/>
    <p:sldId id="316" r:id="rId27"/>
    <p:sldId id="319" r:id="rId28"/>
    <p:sldId id="318" r:id="rId29"/>
    <p:sldId id="323" r:id="rId30"/>
    <p:sldId id="321" r:id="rId31"/>
    <p:sldId id="320" r:id="rId32"/>
    <p:sldId id="322" r:id="rId33"/>
    <p:sldId id="317" r:id="rId34"/>
    <p:sldId id="334" r:id="rId35"/>
    <p:sldId id="262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D4D4C"/>
    <a:srgbClr val="CA9F37"/>
    <a:srgbClr val="F8C01B"/>
    <a:srgbClr val="CEA82B"/>
    <a:srgbClr val="D5232A"/>
    <a:srgbClr val="D94D20"/>
    <a:srgbClr val="006E45"/>
    <a:srgbClr val="B3371F"/>
    <a:srgbClr val="C1DE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69" autoAdjust="0"/>
    <p:restoredTop sz="93426"/>
  </p:normalViewPr>
  <p:slideViewPr>
    <p:cSldViewPr snapToGrid="0" snapToObjects="1">
      <p:cViewPr>
        <p:scale>
          <a:sx n="100" d="100"/>
          <a:sy n="100" d="100"/>
        </p:scale>
        <p:origin x="496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DEEP LINKING®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231CFBD-89E3-904E-B11E-17E58B984E63}" type="presOf" srcId="{5254FC7D-EBDB-C94C-9C7B-F5D1543DC3F2}" destId="{12E9EAAA-8FF8-8941-9A78-1554B7C471CF}" srcOrd="1" destOrd="0" presId="urn:microsoft.com/office/officeart/2005/8/layout/gear1"/>
    <dgm:cxn modelId="{DB5DA277-F0D6-004B-915F-43410B0BD867}" type="presOf" srcId="{8A6D15ED-CFC5-2343-988D-93AA441CD45B}" destId="{081734C5-EC5F-B442-A8F7-0E6352E3467F}" srcOrd="0" destOrd="0" presId="urn:microsoft.com/office/officeart/2005/8/layout/gear1"/>
    <dgm:cxn modelId="{E9F28182-F493-BE40-A38F-270B87E8A670}" type="presOf" srcId="{5254FC7D-EBDB-C94C-9C7B-F5D1543DC3F2}" destId="{449F0CB1-D66E-A044-AE04-CE70D1586076}" srcOrd="2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4D1D5907-E3D6-194E-8B96-5B8C8E151DC9}" type="presOf" srcId="{21F9C290-4E2B-D24F-AAEA-5AD9D3733B0F}" destId="{3450C70F-7ED1-C04F-960A-94086B07D924}" srcOrd="1" destOrd="0" presId="urn:microsoft.com/office/officeart/2005/8/layout/gear1"/>
    <dgm:cxn modelId="{B19998B4-556D-8B4D-B9B7-7ED78E7E82DB}" type="presOf" srcId="{21F9C290-4E2B-D24F-AAEA-5AD9D3733B0F}" destId="{4CA655C7-18B4-A64D-9AD9-5ABDA0E495B9}" srcOrd="2" destOrd="0" presId="urn:microsoft.com/office/officeart/2005/8/layout/gear1"/>
    <dgm:cxn modelId="{2D0EC118-773A-6843-BFAB-3663E391B490}" type="presOf" srcId="{2FEE0124-FEE7-F249-A5EE-F435022148A6}" destId="{FDE87692-A710-3D40-B881-F41C5E3E790E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6DF2C2BD-057E-6D4C-AF7B-71705A5347A7}" type="presOf" srcId="{7CE8B053-93CF-BD41-B16C-92BEDF74F909}" destId="{A05A29C6-30FB-6B44-8723-4961B8C06B70}" srcOrd="0" destOrd="0" presId="urn:microsoft.com/office/officeart/2005/8/layout/gear1"/>
    <dgm:cxn modelId="{B98BCDF7-A0E3-674F-A72E-041FD86237FC}" type="presOf" srcId="{21F9C290-4E2B-D24F-AAEA-5AD9D3733B0F}" destId="{5F8B13C2-6AA5-8E48-B08F-271FE8B15D73}" srcOrd="0" destOrd="0" presId="urn:microsoft.com/office/officeart/2005/8/layout/gear1"/>
    <dgm:cxn modelId="{533937EB-4B94-764E-B73F-2B373705320A}" type="presOf" srcId="{5254FC7D-EBDB-C94C-9C7B-F5D1543DC3F2}" destId="{8C4329E3-3DA8-F543-BC6A-65E88CACD975}" srcOrd="0" destOrd="0" presId="urn:microsoft.com/office/officeart/2005/8/layout/gear1"/>
    <dgm:cxn modelId="{7FAD5BEF-9D3D-1C44-97F4-EE840AF6AC6F}" type="presOf" srcId="{0C4B5839-CF6D-D643-954E-D87E70C08835}" destId="{8F0F215D-46CB-6740-834B-069FC4CC7236}" srcOrd="0" destOrd="0" presId="urn:microsoft.com/office/officeart/2005/8/layout/gear1"/>
    <dgm:cxn modelId="{F93FA5FF-E803-A143-86F4-5718373B1CA2}" type="presOf" srcId="{FB803AC0-7EFD-8E44-8099-77ECD41D8509}" destId="{B2D2FC42-1ADE-AD46-81F3-6EF33F32D4C0}" srcOrd="0" destOrd="0" presId="urn:microsoft.com/office/officeart/2005/8/layout/gear1"/>
    <dgm:cxn modelId="{91ABC5AE-88CE-7A45-8152-9A26918C8EE7}" type="presOf" srcId="{0C4B5839-CF6D-D643-954E-D87E70C08835}" destId="{FB784593-BC28-F044-BBDE-B0666115D904}" srcOrd="1" destOrd="0" presId="urn:microsoft.com/office/officeart/2005/8/layout/gear1"/>
    <dgm:cxn modelId="{64BFF8E4-DF16-1846-A834-9F46CDB6A2D5}" type="presOf" srcId="{0C4B5839-CF6D-D643-954E-D87E70C08835}" destId="{2EF4F175-B3AB-9046-8778-8680FFDA2895}" srcOrd="3" destOrd="0" presId="urn:microsoft.com/office/officeart/2005/8/layout/gear1"/>
    <dgm:cxn modelId="{DF056D2C-47D7-204A-A1A1-87F7A7B7EA6D}" type="presOf" srcId="{0C4B5839-CF6D-D643-954E-D87E70C08835}" destId="{546AC760-91AE-CB49-AA7B-3F82AAE3001F}" srcOrd="2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D9AAFFA3-58BC-C742-937B-A3B53585A2CE}" type="presParOf" srcId="{B2D2FC42-1ADE-AD46-81F3-6EF33F32D4C0}" destId="{8C4329E3-3DA8-F543-BC6A-65E88CACD975}" srcOrd="0" destOrd="0" presId="urn:microsoft.com/office/officeart/2005/8/layout/gear1"/>
    <dgm:cxn modelId="{F37F5C22-1E2E-154E-AF80-C53128086852}" type="presParOf" srcId="{B2D2FC42-1ADE-AD46-81F3-6EF33F32D4C0}" destId="{12E9EAAA-8FF8-8941-9A78-1554B7C471CF}" srcOrd="1" destOrd="0" presId="urn:microsoft.com/office/officeart/2005/8/layout/gear1"/>
    <dgm:cxn modelId="{3E27B971-A9AB-4A4E-8522-2990AB9C9CF2}" type="presParOf" srcId="{B2D2FC42-1ADE-AD46-81F3-6EF33F32D4C0}" destId="{449F0CB1-D66E-A044-AE04-CE70D1586076}" srcOrd="2" destOrd="0" presId="urn:microsoft.com/office/officeart/2005/8/layout/gear1"/>
    <dgm:cxn modelId="{575E81FC-6ADB-5845-A8DF-13A2FF34DC76}" type="presParOf" srcId="{B2D2FC42-1ADE-AD46-81F3-6EF33F32D4C0}" destId="{5F8B13C2-6AA5-8E48-B08F-271FE8B15D73}" srcOrd="3" destOrd="0" presId="urn:microsoft.com/office/officeart/2005/8/layout/gear1"/>
    <dgm:cxn modelId="{8A3A1EB2-214D-B64D-8F3E-14BEDFE5044D}" type="presParOf" srcId="{B2D2FC42-1ADE-AD46-81F3-6EF33F32D4C0}" destId="{3450C70F-7ED1-C04F-960A-94086B07D924}" srcOrd="4" destOrd="0" presId="urn:microsoft.com/office/officeart/2005/8/layout/gear1"/>
    <dgm:cxn modelId="{7B3A62D4-7E44-0148-84E2-C6EFBB4787C9}" type="presParOf" srcId="{B2D2FC42-1ADE-AD46-81F3-6EF33F32D4C0}" destId="{4CA655C7-18B4-A64D-9AD9-5ABDA0E495B9}" srcOrd="5" destOrd="0" presId="urn:microsoft.com/office/officeart/2005/8/layout/gear1"/>
    <dgm:cxn modelId="{8FCDE04D-5030-F44E-856F-FA314A1FCE0A}" type="presParOf" srcId="{B2D2FC42-1ADE-AD46-81F3-6EF33F32D4C0}" destId="{8F0F215D-46CB-6740-834B-069FC4CC7236}" srcOrd="6" destOrd="0" presId="urn:microsoft.com/office/officeart/2005/8/layout/gear1"/>
    <dgm:cxn modelId="{91579B7F-20C7-6945-A7CC-3866D27DDCD6}" type="presParOf" srcId="{B2D2FC42-1ADE-AD46-81F3-6EF33F32D4C0}" destId="{FB784593-BC28-F044-BBDE-B0666115D904}" srcOrd="7" destOrd="0" presId="urn:microsoft.com/office/officeart/2005/8/layout/gear1"/>
    <dgm:cxn modelId="{E737AE17-EAB1-6944-8BB7-A34C198DC6DD}" type="presParOf" srcId="{B2D2FC42-1ADE-AD46-81F3-6EF33F32D4C0}" destId="{546AC760-91AE-CB49-AA7B-3F82AAE3001F}" srcOrd="8" destOrd="0" presId="urn:microsoft.com/office/officeart/2005/8/layout/gear1"/>
    <dgm:cxn modelId="{96FBE063-A1CF-B640-91FD-0D6E2931A1D6}" type="presParOf" srcId="{B2D2FC42-1ADE-AD46-81F3-6EF33F32D4C0}" destId="{2EF4F175-B3AB-9046-8778-8680FFDA2895}" srcOrd="9" destOrd="0" presId="urn:microsoft.com/office/officeart/2005/8/layout/gear1"/>
    <dgm:cxn modelId="{A3796850-F98D-0249-BDDC-4934969CE463}" type="presParOf" srcId="{B2D2FC42-1ADE-AD46-81F3-6EF33F32D4C0}" destId="{A05A29C6-30FB-6B44-8723-4961B8C06B70}" srcOrd="10" destOrd="0" presId="urn:microsoft.com/office/officeart/2005/8/layout/gear1"/>
    <dgm:cxn modelId="{603C959F-2238-424D-9069-AD6FDF8EEB93}" type="presParOf" srcId="{B2D2FC42-1ADE-AD46-81F3-6EF33F32D4C0}" destId="{081734C5-EC5F-B442-A8F7-0E6352E3467F}" srcOrd="11" destOrd="0" presId="urn:microsoft.com/office/officeart/2005/8/layout/gear1"/>
    <dgm:cxn modelId="{66B28786-B47A-D54A-8990-57CE0DFCC07E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DEEP</a:t>
          </a:r>
          <a:br>
            <a:rPr lang="en-US" dirty="0" smtClean="0">
              <a:solidFill>
                <a:schemeClr val="tx1"/>
              </a:solidFill>
            </a:rPr>
          </a:br>
          <a:r>
            <a:rPr lang="en-US" dirty="0" smtClean="0">
              <a:solidFill>
                <a:schemeClr val="tx1"/>
              </a:solidFill>
            </a:rPr>
            <a:t>LINKING®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B643E44-F491-AF4D-B2BA-E4AEC8A97AD0}" type="presOf" srcId="{5254FC7D-EBDB-C94C-9C7B-F5D1543DC3F2}" destId="{449F0CB1-D66E-A044-AE04-CE70D1586076}" srcOrd="2" destOrd="0" presId="urn:microsoft.com/office/officeart/2005/8/layout/gear1"/>
    <dgm:cxn modelId="{EF0C5EA3-0C84-3246-BBE5-AA7AD80E0AD9}" type="presOf" srcId="{2FEE0124-FEE7-F249-A5EE-F435022148A6}" destId="{FDE87692-A710-3D40-B881-F41C5E3E790E}" srcOrd="0" destOrd="0" presId="urn:microsoft.com/office/officeart/2005/8/layout/gear1"/>
    <dgm:cxn modelId="{C59A1BF4-B28D-614E-851E-AADEFC8FBA60}" type="presOf" srcId="{0C4B5839-CF6D-D643-954E-D87E70C08835}" destId="{FB784593-BC28-F044-BBDE-B0666115D904}" srcOrd="1" destOrd="0" presId="urn:microsoft.com/office/officeart/2005/8/layout/gear1"/>
    <dgm:cxn modelId="{D6AA73C1-BCE5-2E43-9D34-4C60C7561DB1}" type="presOf" srcId="{5254FC7D-EBDB-C94C-9C7B-F5D1543DC3F2}" destId="{8C4329E3-3DA8-F543-BC6A-65E88CACD975}" srcOrd="0" destOrd="0" presId="urn:microsoft.com/office/officeart/2005/8/layout/gear1"/>
    <dgm:cxn modelId="{3D510F20-EF3E-254A-B748-4D2A8D3034BB}" type="presOf" srcId="{FB803AC0-7EFD-8E44-8099-77ECD41D8509}" destId="{B2D2FC42-1ADE-AD46-81F3-6EF33F32D4C0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D454F15D-3CCE-0E4D-ADC4-06112D14F2E1}" type="presOf" srcId="{0C4B5839-CF6D-D643-954E-D87E70C08835}" destId="{8F0F215D-46CB-6740-834B-069FC4CC7236}" srcOrd="0" destOrd="0" presId="urn:microsoft.com/office/officeart/2005/8/layout/gear1"/>
    <dgm:cxn modelId="{99460C7E-66AB-184B-8B59-BD13185C799A}" type="presOf" srcId="{0C4B5839-CF6D-D643-954E-D87E70C08835}" destId="{2EF4F175-B3AB-9046-8778-8680FFDA2895}" srcOrd="3" destOrd="0" presId="urn:microsoft.com/office/officeart/2005/8/layout/gear1"/>
    <dgm:cxn modelId="{00E74303-1E58-714E-B9D4-E3540ED87FD7}" type="presOf" srcId="{7CE8B053-93CF-BD41-B16C-92BEDF74F909}" destId="{A05A29C6-30FB-6B44-8723-4961B8C06B70}" srcOrd="0" destOrd="0" presId="urn:microsoft.com/office/officeart/2005/8/layout/gear1"/>
    <dgm:cxn modelId="{B3071228-C4F4-E04B-A8D5-13806B81FA11}" type="presOf" srcId="{5254FC7D-EBDB-C94C-9C7B-F5D1543DC3F2}" destId="{12E9EAAA-8FF8-8941-9A78-1554B7C471CF}" srcOrd="1" destOrd="0" presId="urn:microsoft.com/office/officeart/2005/8/layout/gear1"/>
    <dgm:cxn modelId="{AF5BF7B0-163D-0C48-8BA7-ECDDEDE1DFD6}" type="presOf" srcId="{21F9C290-4E2B-D24F-AAEA-5AD9D3733B0F}" destId="{5F8B13C2-6AA5-8E48-B08F-271FE8B15D73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5D1A680F-E027-B24A-A56D-8C4A830751DD}" type="presOf" srcId="{21F9C290-4E2B-D24F-AAEA-5AD9D3733B0F}" destId="{4CA655C7-18B4-A64D-9AD9-5ABDA0E495B9}" srcOrd="2" destOrd="0" presId="urn:microsoft.com/office/officeart/2005/8/layout/gear1"/>
    <dgm:cxn modelId="{EEAF31D4-3E04-6D41-856C-FF2D213B842A}" type="presOf" srcId="{8A6D15ED-CFC5-2343-988D-93AA441CD45B}" destId="{081734C5-EC5F-B442-A8F7-0E6352E3467F}" srcOrd="0" destOrd="0" presId="urn:microsoft.com/office/officeart/2005/8/layout/gear1"/>
    <dgm:cxn modelId="{C1C2D312-85BD-314B-839B-9C53AC601B91}" type="presOf" srcId="{21F9C290-4E2B-D24F-AAEA-5AD9D3733B0F}" destId="{3450C70F-7ED1-C04F-960A-94086B07D924}" srcOrd="1" destOrd="0" presId="urn:microsoft.com/office/officeart/2005/8/layout/gear1"/>
    <dgm:cxn modelId="{7C2F5491-5196-8441-8438-E2E2274185E9}" type="presOf" srcId="{0C4B5839-CF6D-D643-954E-D87E70C08835}" destId="{546AC760-91AE-CB49-AA7B-3F82AAE3001F}" srcOrd="2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8E8455C3-1602-DD42-A2C0-F5B19DB50D42}" type="presParOf" srcId="{B2D2FC42-1ADE-AD46-81F3-6EF33F32D4C0}" destId="{8C4329E3-3DA8-F543-BC6A-65E88CACD975}" srcOrd="0" destOrd="0" presId="urn:microsoft.com/office/officeart/2005/8/layout/gear1"/>
    <dgm:cxn modelId="{4C81AB2E-A00A-5A4F-9691-F32008128130}" type="presParOf" srcId="{B2D2FC42-1ADE-AD46-81F3-6EF33F32D4C0}" destId="{12E9EAAA-8FF8-8941-9A78-1554B7C471CF}" srcOrd="1" destOrd="0" presId="urn:microsoft.com/office/officeart/2005/8/layout/gear1"/>
    <dgm:cxn modelId="{529C1DB1-0C3D-1C49-B8EA-ED95D454A31E}" type="presParOf" srcId="{B2D2FC42-1ADE-AD46-81F3-6EF33F32D4C0}" destId="{449F0CB1-D66E-A044-AE04-CE70D1586076}" srcOrd="2" destOrd="0" presId="urn:microsoft.com/office/officeart/2005/8/layout/gear1"/>
    <dgm:cxn modelId="{B2D542CE-8C2A-CF4F-A1DC-742CF4E0134C}" type="presParOf" srcId="{B2D2FC42-1ADE-AD46-81F3-6EF33F32D4C0}" destId="{5F8B13C2-6AA5-8E48-B08F-271FE8B15D73}" srcOrd="3" destOrd="0" presId="urn:microsoft.com/office/officeart/2005/8/layout/gear1"/>
    <dgm:cxn modelId="{C64D2A91-E9FE-5E4C-98F0-ABE8F9660567}" type="presParOf" srcId="{B2D2FC42-1ADE-AD46-81F3-6EF33F32D4C0}" destId="{3450C70F-7ED1-C04F-960A-94086B07D924}" srcOrd="4" destOrd="0" presId="urn:microsoft.com/office/officeart/2005/8/layout/gear1"/>
    <dgm:cxn modelId="{6CF9A368-A27B-A34F-B31E-946CDAE8FA23}" type="presParOf" srcId="{B2D2FC42-1ADE-AD46-81F3-6EF33F32D4C0}" destId="{4CA655C7-18B4-A64D-9AD9-5ABDA0E495B9}" srcOrd="5" destOrd="0" presId="urn:microsoft.com/office/officeart/2005/8/layout/gear1"/>
    <dgm:cxn modelId="{4FBFDDE7-3C22-9C49-B9F0-E857A5EB9342}" type="presParOf" srcId="{B2D2FC42-1ADE-AD46-81F3-6EF33F32D4C0}" destId="{8F0F215D-46CB-6740-834B-069FC4CC7236}" srcOrd="6" destOrd="0" presId="urn:microsoft.com/office/officeart/2005/8/layout/gear1"/>
    <dgm:cxn modelId="{9D416AA0-709C-1148-B50E-55C082B2A045}" type="presParOf" srcId="{B2D2FC42-1ADE-AD46-81F3-6EF33F32D4C0}" destId="{FB784593-BC28-F044-BBDE-B0666115D904}" srcOrd="7" destOrd="0" presId="urn:microsoft.com/office/officeart/2005/8/layout/gear1"/>
    <dgm:cxn modelId="{7ED58099-361F-0B4A-9DC2-451777A877B1}" type="presParOf" srcId="{B2D2FC42-1ADE-AD46-81F3-6EF33F32D4C0}" destId="{546AC760-91AE-CB49-AA7B-3F82AAE3001F}" srcOrd="8" destOrd="0" presId="urn:microsoft.com/office/officeart/2005/8/layout/gear1"/>
    <dgm:cxn modelId="{3176C5A4-708C-0C41-8840-3EB7A61C3B83}" type="presParOf" srcId="{B2D2FC42-1ADE-AD46-81F3-6EF33F32D4C0}" destId="{2EF4F175-B3AB-9046-8778-8680FFDA2895}" srcOrd="9" destOrd="0" presId="urn:microsoft.com/office/officeart/2005/8/layout/gear1"/>
    <dgm:cxn modelId="{7C22A327-2026-AC43-9848-FD877688F308}" type="presParOf" srcId="{B2D2FC42-1ADE-AD46-81F3-6EF33F32D4C0}" destId="{A05A29C6-30FB-6B44-8723-4961B8C06B70}" srcOrd="10" destOrd="0" presId="urn:microsoft.com/office/officeart/2005/8/layout/gear1"/>
    <dgm:cxn modelId="{EAEAE704-E417-3A4C-BFDA-1D5F0842D58E}" type="presParOf" srcId="{B2D2FC42-1ADE-AD46-81F3-6EF33F32D4C0}" destId="{081734C5-EC5F-B442-A8F7-0E6352E3467F}" srcOrd="11" destOrd="0" presId="urn:microsoft.com/office/officeart/2005/8/layout/gear1"/>
    <dgm:cxn modelId="{F5191641-DC77-684E-9984-FA2238D9968C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DEEP LINKING®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CC®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LTI®</a:t>
          </a:r>
          <a:endParaRPr lang="en-US" sz="20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DEEP</a:t>
          </a:r>
          <a:br>
            <a:rPr lang="en-US" sz="2000" kern="1200" dirty="0" smtClean="0">
              <a:solidFill>
                <a:schemeClr val="tx1"/>
              </a:solidFill>
            </a:rPr>
          </a:br>
          <a:r>
            <a:rPr lang="en-US" sz="2000" kern="1200" dirty="0" smtClean="0">
              <a:solidFill>
                <a:schemeClr val="tx1"/>
              </a:solidFill>
            </a:rPr>
            <a:t>LINKING®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CC®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LTI®</a:t>
          </a:r>
          <a:endParaRPr lang="en-US" sz="20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DE512-44EE-E847-A93D-81338E005A12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68239-7D01-144A-B537-13C6FF651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48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5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47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56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68239-7D01-144A-B537-13C6FF6514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6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478" y="890545"/>
            <a:ext cx="8552335" cy="3395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1950"/>
              </a:spcBef>
              <a:buNone/>
              <a:defRPr sz="6000" b="1" i="0" cap="all" normalizeH="0" baseline="0">
                <a:solidFill>
                  <a:schemeClr val="bg1"/>
                </a:solidFill>
                <a:latin typeface="Open Sans Extrabold" charset="0"/>
                <a:cs typeface="DIN-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HEADLINE will </a:t>
            </a:r>
            <a:br>
              <a:rPr lang="en-US" dirty="0" smtClean="0"/>
            </a:br>
            <a:r>
              <a:rPr lang="en-US" dirty="0" smtClean="0"/>
              <a:t>go here</a:t>
            </a:r>
          </a:p>
        </p:txBody>
      </p:sp>
      <p:sp>
        <p:nvSpPr>
          <p:cNvPr id="7" name="Title 1"/>
          <p:cNvSpPr txBox="1">
            <a:spLocks noChangeAspect="1"/>
          </p:cNvSpPr>
          <p:nvPr userDrawn="1"/>
        </p:nvSpPr>
        <p:spPr>
          <a:xfrm>
            <a:off x="335478" y="544213"/>
            <a:ext cx="8552335" cy="28623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0" i="0" kern="1200" cap="all" baseline="0">
                <a:solidFill>
                  <a:schemeClr val="bg1"/>
                </a:solidFill>
                <a:latin typeface="Proxima Nova Regular" charset="0"/>
                <a:ea typeface="+mj-ea"/>
                <a:cs typeface="Proxima Nova Light"/>
              </a:defRPr>
            </a:lvl1pPr>
          </a:lstStyle>
          <a:p>
            <a:r>
              <a:rPr lang="en-US" b="0" i="0" baseline="0" dirty="0" err="1" smtClean="0">
                <a:latin typeface="Open Sans Extrabold" charset="0"/>
                <a:cs typeface="Open Sans Light" charset="0"/>
              </a:rPr>
              <a:t>InstructureCarn</a:t>
            </a:r>
            <a:r>
              <a:rPr lang="en-US" b="0" i="0" baseline="0" dirty="0" smtClean="0">
                <a:latin typeface="Open Sans Extrabold" charset="0"/>
                <a:cs typeface="Open Sans Light" charset="0"/>
              </a:rPr>
              <a:t> 2018</a:t>
            </a:r>
            <a:endParaRPr lang="en-US" b="0" i="0" baseline="0" dirty="0">
              <a:latin typeface="Open Sans Extrabold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Color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7480"/>
            <a:ext cx="7619967" cy="68750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 b="0" i="0" baseline="0">
                <a:solidFill>
                  <a:srgbClr val="CEA82B"/>
                </a:solidFill>
                <a:latin typeface="Open Sans Extrabold" charset="0"/>
                <a:cs typeface="Open Sans Light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00647"/>
            <a:ext cx="7619967" cy="18771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 b="0" i="0" baseline="0">
                <a:solidFill>
                  <a:srgbClr val="3C3C3B"/>
                </a:solidFill>
                <a:latin typeface="Open Sans Regular" charset="0"/>
                <a:cs typeface="Open Sans Light" charset="0"/>
              </a:defRPr>
            </a:lvl1pPr>
            <a:lvl2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2pPr>
            <a:lvl3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3pPr>
            <a:lvl4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4pPr>
            <a:lvl5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 box…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279408" y="3077760"/>
            <a:ext cx="6170734" cy="1114176"/>
          </a:xfrm>
          <a:prstGeom prst="rect">
            <a:avLst/>
          </a:prstGeom>
        </p:spPr>
        <p:txBody>
          <a:bodyPr/>
          <a:lstStyle>
            <a:lvl1pPr>
              <a:defRPr sz="1400" b="1" i="0" baseline="0">
                <a:solidFill>
                  <a:srgbClr val="4D4D4C"/>
                </a:solidFill>
                <a:latin typeface="Open Sans Semibold" charset="0"/>
                <a:cs typeface="Open Sans Semibold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MAKE ALL BULLET POINTS UPPERCASE</a:t>
            </a:r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-long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457480"/>
            <a:ext cx="7612078" cy="710063"/>
          </a:xfrm>
          <a:prstGeom prst="rect">
            <a:avLst/>
          </a:prstGeom>
        </p:spPr>
        <p:txBody>
          <a:bodyPr/>
          <a:lstStyle>
            <a:lvl1pPr algn="l">
              <a:defRPr sz="2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charset="0"/>
                <a:cs typeface="Open Sans Light" charset="0"/>
              </a:defRPr>
            </a:lvl1pPr>
          </a:lstStyle>
          <a:p>
            <a:r>
              <a:rPr lang="en-US" dirty="0" smtClean="0"/>
              <a:t>CAPTION FOR QUOTE OR BLOCK OF COPY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2" y="1167543"/>
            <a:ext cx="7612078" cy="190222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buNone/>
              <a:defRPr sz="1600" b="0" i="0">
                <a:solidFill>
                  <a:srgbClr val="3C3C3B"/>
                </a:solidFill>
                <a:latin typeface="Open Sans Light" charset="0"/>
                <a:cs typeface="Open Sans Light" charset="0"/>
              </a:defRPr>
            </a:lvl1pPr>
            <a:lvl2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2pPr>
            <a:lvl3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3pPr>
            <a:lvl4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4pPr>
            <a:lvl5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 box…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1279408" y="3077760"/>
            <a:ext cx="6170734" cy="1114176"/>
          </a:xfrm>
          <a:prstGeom prst="rect">
            <a:avLst/>
          </a:prstGeom>
        </p:spPr>
        <p:txBody>
          <a:bodyPr/>
          <a:lstStyle>
            <a:lvl1pPr>
              <a:defRPr sz="1400" b="0" i="0" spc="0" baseline="0">
                <a:solidFill>
                  <a:srgbClr val="4D4D4C"/>
                </a:solidFill>
                <a:latin typeface="Open Sans Regular" charset="0"/>
                <a:cs typeface="Open Sans Regular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MAKE ALL BULLET POINTS UPPERCASE</a:t>
            </a:r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ia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78736" y="416279"/>
            <a:ext cx="6758010" cy="3551790"/>
          </a:xfrm>
          <a:prstGeom prst="rect">
            <a:avLst/>
          </a:prstGeom>
          <a:ln w="57150" cap="rnd" cmpd="sng">
            <a:solidFill>
              <a:schemeClr val="bg1"/>
            </a:solidFill>
            <a:prstDash val="solid"/>
            <a:round/>
          </a:ln>
        </p:spPr>
        <p:txBody>
          <a:bodyPr/>
          <a:lstStyle>
            <a:lvl1pPr marL="0" indent="0">
              <a:lnSpc>
                <a:spcPct val="130000"/>
              </a:lnSpc>
              <a:buNone/>
              <a:defRPr sz="1600" b="0" i="0" baseline="0">
                <a:solidFill>
                  <a:srgbClr val="CEA82B"/>
                </a:solidFill>
                <a:latin typeface="Open Sans Light" charset="0"/>
                <a:cs typeface="Open Sans Light" charset="0"/>
              </a:defRPr>
            </a:lvl1pPr>
            <a:lvl2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2pPr>
            <a:lvl3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3pPr>
            <a:lvl4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4pPr>
            <a:lvl5pPr>
              <a:defRPr sz="1600" b="0" i="0">
                <a:solidFill>
                  <a:srgbClr val="323C41"/>
                </a:solidFill>
                <a:latin typeface="Proxima Nova Light"/>
                <a:cs typeface="Proxima Nova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Add media…</a:t>
            </a:r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 baseline="0">
                <a:solidFill>
                  <a:srgbClr val="CEA82B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7/25/18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6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D7CA-F50B-E54F-AF84-443D150DA5A3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6BC76-4B2E-9146-A87E-4448D2AEE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4" r:id="rId4"/>
    <p:sldLayoutId id="2147483727" r:id="rId5"/>
    <p:sldLayoutId id="2147483735" r:id="rId6"/>
    <p:sldLayoutId id="2147483736" r:id="rId7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jpg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400" dirty="0"/>
              <a:t>Building Standards-Based Learning Tools for Canvas using the </a:t>
            </a:r>
            <a:r>
              <a:rPr lang="en-US" sz="4400" dirty="0" err="1"/>
              <a:t>Tsugi</a:t>
            </a:r>
            <a:r>
              <a:rPr lang="en-US" sz="4400" dirty="0"/>
              <a:t> Application Environment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478" y="4405023"/>
            <a:ext cx="2026059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1200" cap="none" baseline="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PRESENTATION BY: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8411" y="4405023"/>
            <a:ext cx="4987932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Charles Severance</a:t>
            </a:r>
            <a:r>
              <a:rPr lang="en-US" sz="1400" kern="1200" cap="none" baseline="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, University</a:t>
            </a:r>
            <a:r>
              <a:rPr lang="en-US" sz="1400" kern="1200" cap="none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 </a:t>
            </a:r>
            <a:r>
              <a:rPr lang="en-US" sz="1400" kern="1200" cap="none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of Michigan </a:t>
            </a:r>
            <a:r>
              <a:rPr lang="en-US" sz="1400" kern="1200" cap="none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School </a:t>
            </a:r>
            <a:r>
              <a:rPr lang="en-US" sz="1400" kern="1200" cap="none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of Information</a:t>
            </a:r>
            <a:endParaRPr lang="en-US" sz="1400" kern="1200" cap="none" baseline="0" dirty="0" smtClean="0">
              <a:solidFill>
                <a:schemeClr val="bg1"/>
              </a:solidFill>
              <a:latin typeface="Open Sans Extrabold" charset="0"/>
              <a:ea typeface="+mj-ea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335478" y="1473200"/>
            <a:ext cx="8552335" cy="1447800"/>
          </a:xfrm>
        </p:spPr>
        <p:txBody>
          <a:bodyPr/>
          <a:lstStyle/>
          <a:p>
            <a:r>
              <a:rPr lang="en-US" sz="4400" dirty="0" smtClean="0"/>
              <a:t>Using </a:t>
            </a:r>
            <a:r>
              <a:rPr lang="en-US" sz="4400" dirty="0" err="1" smtClean="0"/>
              <a:t>Tsugi</a:t>
            </a:r>
            <a:r>
              <a:rPr lang="en-US" sz="4400" dirty="0" smtClean="0"/>
              <a:t> RIGHT AWAY</a:t>
            </a:r>
          </a:p>
          <a:p>
            <a:r>
              <a:rPr lang="en-US" sz="2800" dirty="0" smtClean="0"/>
              <a:t>Teachers / Canvas Admins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35478" y="4405023"/>
            <a:ext cx="2026059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1200" cap="none" baseline="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PRESENTATION BY: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8411" y="4405023"/>
            <a:ext cx="4987932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Charles Severance</a:t>
            </a:r>
            <a:r>
              <a:rPr lang="en-US" sz="1400" kern="1200" cap="none" baseline="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, University</a:t>
            </a:r>
            <a:r>
              <a:rPr lang="en-US" sz="1400" kern="1200" cap="none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 </a:t>
            </a:r>
            <a:r>
              <a:rPr lang="en-US" sz="1400" kern="1200" cap="none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of Michigan </a:t>
            </a:r>
            <a:r>
              <a:rPr lang="en-US" sz="1400" kern="1200" cap="none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School </a:t>
            </a:r>
            <a:r>
              <a:rPr lang="en-US" sz="1400" kern="1200" cap="none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of Information</a:t>
            </a:r>
            <a:endParaRPr lang="en-US" sz="1400" kern="1200" cap="none" baseline="0" dirty="0" smtClean="0">
              <a:solidFill>
                <a:schemeClr val="bg1"/>
              </a:solidFill>
              <a:latin typeface="Open Sans Extrabold" charset="0"/>
              <a:ea typeface="+mj-ea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2" y="266701"/>
            <a:ext cx="8496298" cy="533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A9F37"/>
                </a:solidFill>
              </a:rPr>
              <a:t>Free App Store - https://</a:t>
            </a:r>
            <a:r>
              <a:rPr lang="en-US" dirty="0" err="1">
                <a:solidFill>
                  <a:srgbClr val="CA9F37"/>
                </a:solidFill>
              </a:rPr>
              <a:t>www.tsugicloud.org</a:t>
            </a:r>
            <a:r>
              <a:rPr lang="en-US" dirty="0">
                <a:solidFill>
                  <a:srgbClr val="CA9F37"/>
                </a:solidFill>
              </a:rPr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00101"/>
            <a:ext cx="6692900" cy="39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90501"/>
            <a:ext cx="8298976" cy="4419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0537" y="875784"/>
            <a:ext cx="446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www.eduappcenter.com</a:t>
            </a:r>
            <a:r>
              <a:rPr lang="en-US" dirty="0">
                <a:latin typeface="+mj-lt"/>
              </a:rPr>
              <a:t>/apps/1010</a:t>
            </a:r>
          </a:p>
        </p:txBody>
      </p:sp>
    </p:spTree>
    <p:extLst>
      <p:ext uri="{BB962C8B-B14F-4D97-AF65-F5344CB8AC3E}">
        <p14:creationId xmlns:p14="http://schemas.microsoft.com/office/powerpoint/2010/main" val="132459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80060" y="1555772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Exercise: Using TsugiCloud in Canvas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757705"/>
            <a:ext cx="5391149" cy="36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335478" y="1473200"/>
            <a:ext cx="8552335" cy="1447800"/>
          </a:xfrm>
        </p:spPr>
        <p:txBody>
          <a:bodyPr/>
          <a:lstStyle/>
          <a:p>
            <a:r>
              <a:rPr lang="en-US" sz="4400" dirty="0" smtClean="0"/>
              <a:t>Why ADOPT TSUGI FOR DEV?</a:t>
            </a:r>
          </a:p>
          <a:p>
            <a:r>
              <a:rPr lang="en-US" sz="2800" dirty="0" smtClean="0"/>
              <a:t>CAMPUS Leadership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35478" y="4405023"/>
            <a:ext cx="2026059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1200" cap="none" baseline="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PRESENTATION BY: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8411" y="4405023"/>
            <a:ext cx="4987932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Charles Severance</a:t>
            </a:r>
            <a:r>
              <a:rPr lang="en-US" sz="1400" kern="1200" cap="none" baseline="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, University</a:t>
            </a:r>
            <a:r>
              <a:rPr lang="en-US" sz="1400" kern="1200" cap="none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 </a:t>
            </a:r>
            <a:r>
              <a:rPr lang="en-US" sz="1400" kern="1200" cap="none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of Michigan </a:t>
            </a:r>
            <a:r>
              <a:rPr lang="en-US" sz="1400" kern="1200" cap="none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School </a:t>
            </a:r>
            <a:r>
              <a:rPr lang="en-US" sz="1400" kern="1200" cap="none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of Information</a:t>
            </a:r>
            <a:endParaRPr lang="en-US" sz="1400" kern="1200" cap="none" baseline="0" dirty="0" smtClean="0">
              <a:solidFill>
                <a:schemeClr val="bg1"/>
              </a:solidFill>
              <a:latin typeface="Open Sans Extrabold" charset="0"/>
              <a:ea typeface="+mj-ea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Tsugi</a:t>
            </a:r>
            <a:r>
              <a:rPr lang="en-US" dirty="0">
                <a:latin typeface="+mj-lt"/>
              </a:rPr>
              <a:t> multiplies your capabilities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647"/>
            <a:ext cx="7619967" cy="362535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LTI 1.0, LTI 1.1, LTI 2.0, Caliper, Common Cartridge, LTI Advantage …</a:t>
            </a:r>
          </a:p>
          <a:p>
            <a:r>
              <a:rPr lang="en-US" dirty="0">
                <a:latin typeface="+mj-lt"/>
              </a:rPr>
              <a:t>You did not use email as logical key in the user table.  Correct length!</a:t>
            </a:r>
          </a:p>
          <a:p>
            <a:r>
              <a:rPr lang="en-US" dirty="0">
                <a:latin typeface="+mj-lt"/>
              </a:rPr>
              <a:t>Session Management  / Extension / Expiry</a:t>
            </a:r>
          </a:p>
          <a:p>
            <a:r>
              <a:rPr lang="en-US" dirty="0">
                <a:latin typeface="+mj-lt"/>
              </a:rPr>
              <a:t>Support Offline Grading – Peer grading Applications</a:t>
            </a:r>
          </a:p>
          <a:p>
            <a:r>
              <a:rPr lang="en-US" dirty="0">
                <a:latin typeface="+mj-lt"/>
              </a:rPr>
              <a:t>Coping with unreliable Tool Consumers – Grade resend</a:t>
            </a:r>
          </a:p>
          <a:p>
            <a:r>
              <a:rPr lang="en-US" dirty="0">
                <a:latin typeface="+mj-lt"/>
              </a:rPr>
              <a:t>Build Thin Cartridges From LTI Links</a:t>
            </a:r>
          </a:p>
          <a:p>
            <a:r>
              <a:rPr lang="en-US" dirty="0">
                <a:latin typeface="+mj-lt"/>
              </a:rPr>
              <a:t>Handling Settings on URL, Custom parameters, etc.</a:t>
            </a:r>
          </a:p>
          <a:p>
            <a:r>
              <a:rPr lang="en-US" dirty="0">
                <a:latin typeface="+mj-lt"/>
              </a:rPr>
              <a:t>Support Cross-LMS Setting Dialogs </a:t>
            </a:r>
          </a:p>
          <a:p>
            <a:r>
              <a:rPr lang="en-US" dirty="0">
                <a:latin typeface="+mj-lt"/>
              </a:rPr>
              <a:t>Make use of </a:t>
            </a:r>
            <a:r>
              <a:rPr lang="en-US" dirty="0" err="1">
                <a:latin typeface="+mj-lt"/>
              </a:rPr>
              <a:t>windows.post</a:t>
            </a:r>
            <a:r>
              <a:rPr lang="en-US" dirty="0">
                <a:latin typeface="+mj-lt"/>
              </a:rPr>
              <a:t> messages to resize iframes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01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Advantages of </a:t>
            </a:r>
            <a:r>
              <a:rPr lang="en-US" dirty="0" err="1">
                <a:latin typeface="+mj-lt"/>
              </a:rPr>
              <a:t>Tsugi</a:t>
            </a:r>
            <a:r>
              <a:rPr lang="en-US" dirty="0">
                <a:latin typeface="+mj-lt"/>
              </a:rPr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647"/>
            <a:ext cx="7619967" cy="362535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Work with lots of LMS's even though you never tested with more than one</a:t>
            </a:r>
          </a:p>
          <a:p>
            <a:r>
              <a:rPr lang="en-US" dirty="0">
                <a:latin typeface="+mj-lt"/>
              </a:rPr>
              <a:t>Even when those LMS's have bugs!</a:t>
            </a:r>
          </a:p>
          <a:p>
            <a:r>
              <a:rPr lang="en-US" dirty="0">
                <a:latin typeface="+mj-lt"/>
              </a:rPr>
              <a:t>You don't set cookies in iframes</a:t>
            </a:r>
          </a:p>
          <a:p>
            <a:r>
              <a:rPr lang="en-US" dirty="0">
                <a:latin typeface="+mj-lt"/>
              </a:rPr>
              <a:t>You can handle multiple courses / roles in multiple tabs</a:t>
            </a:r>
          </a:p>
          <a:p>
            <a:r>
              <a:rPr lang="en-US" dirty="0">
                <a:latin typeface="+mj-lt"/>
              </a:rPr>
              <a:t>Handle LMS's that don't give you features (i.e. placement settings)</a:t>
            </a:r>
          </a:p>
          <a:p>
            <a:r>
              <a:rPr lang="en-US" dirty="0">
                <a:latin typeface="+mj-lt"/>
              </a:rPr>
              <a:t>You don't do navigation inception.</a:t>
            </a:r>
          </a:p>
          <a:p>
            <a:r>
              <a:rPr lang="en-US" dirty="0">
                <a:latin typeface="+mj-lt"/>
              </a:rPr>
              <a:t>You handle weird / changing </a:t>
            </a:r>
            <a:r>
              <a:rPr lang="en-US" dirty="0" err="1">
                <a:latin typeface="+mj-lt"/>
              </a:rPr>
              <a:t>lis_sourcedid</a:t>
            </a:r>
            <a:r>
              <a:rPr lang="en-US" dirty="0">
                <a:latin typeface="+mj-lt"/>
              </a:rPr>
              <a:t> values from Moodle</a:t>
            </a:r>
          </a:p>
          <a:p>
            <a:r>
              <a:rPr lang="en-US" dirty="0">
                <a:latin typeface="+mj-lt"/>
              </a:rPr>
              <a:t>You can reliably / securely connect LTI accounts with direct logins</a:t>
            </a:r>
          </a:p>
          <a:p>
            <a:r>
              <a:rPr lang="en-US" dirty="0">
                <a:latin typeface="+mj-lt"/>
              </a:rPr>
              <a:t>You have a flexible UI / work flow for issuing keys (LTI 1.1 and LTI 1.3 soon)</a:t>
            </a:r>
          </a:p>
          <a:p>
            <a:r>
              <a:rPr lang="en-US" dirty="0">
                <a:latin typeface="+mj-lt"/>
              </a:rPr>
              <a:t>Your tool works with Google Classroom – is that a thing?</a:t>
            </a:r>
          </a:p>
        </p:txBody>
      </p:sp>
    </p:spTree>
    <p:extLst>
      <p:ext uri="{BB962C8B-B14F-4D97-AF65-F5344CB8AC3E}">
        <p14:creationId xmlns:p14="http://schemas.microsoft.com/office/powerpoint/2010/main" val="2745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Tsugi</a:t>
            </a:r>
            <a:r>
              <a:rPr lang="en-US" dirty="0">
                <a:latin typeface="+mj-lt"/>
              </a:rPr>
              <a:t> gets you in the cloud easily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647"/>
            <a:ext cx="7619967" cy="3625353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You have a hosting environment</a:t>
            </a:r>
          </a:p>
          <a:p>
            <a:r>
              <a:rPr lang="en-US" dirty="0">
                <a:latin typeface="+mj-lt"/>
              </a:rPr>
              <a:t>Admin interface / key management / data management</a:t>
            </a:r>
          </a:p>
          <a:p>
            <a:r>
              <a:rPr lang="en-US" dirty="0">
                <a:latin typeface="+mj-lt"/>
              </a:rPr>
              <a:t>You have free / open Amazon / Google recipes</a:t>
            </a:r>
          </a:p>
          <a:p>
            <a:r>
              <a:rPr lang="en-US" dirty="0">
                <a:latin typeface="+mj-lt"/>
              </a:rPr>
              <a:t>Works behind </a:t>
            </a:r>
            <a:r>
              <a:rPr lang="en-US" dirty="0" err="1">
                <a:latin typeface="+mj-lt"/>
              </a:rPr>
              <a:t>CloudFlare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/ CDN </a:t>
            </a:r>
            <a:r>
              <a:rPr lang="en-US" dirty="0">
                <a:latin typeface="+mj-lt"/>
              </a:rPr>
              <a:t>/ Proxy</a:t>
            </a:r>
          </a:p>
          <a:p>
            <a:r>
              <a:rPr lang="en-US" dirty="0">
                <a:latin typeface="+mj-lt"/>
              </a:rPr>
              <a:t>Designed for 100% uptime in the cloud - auto upgrade code/database</a:t>
            </a:r>
          </a:p>
          <a:p>
            <a:r>
              <a:rPr lang="en-US" dirty="0">
                <a:latin typeface="+mj-lt"/>
              </a:rPr>
              <a:t>Like a WordPress for your learning tools</a:t>
            </a:r>
          </a:p>
          <a:p>
            <a:r>
              <a:rPr lang="en-US" dirty="0">
                <a:latin typeface="+mj-lt"/>
              </a:rPr>
              <a:t>You can contribute your tool to an open app store like </a:t>
            </a:r>
            <a:r>
              <a:rPr lang="en-US" dirty="0" err="1">
                <a:latin typeface="+mj-lt"/>
              </a:rPr>
              <a:t>TsugiCloud.org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You can make money submitting your tool from a commercial app store</a:t>
            </a:r>
          </a:p>
        </p:txBody>
      </p:sp>
    </p:spTree>
    <p:extLst>
      <p:ext uri="{BB962C8B-B14F-4D97-AF65-F5344CB8AC3E}">
        <p14:creationId xmlns:p14="http://schemas.microsoft.com/office/powerpoint/2010/main" val="166534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7829" y="65316"/>
            <a:ext cx="7334012" cy="4342543"/>
          </a:xfrm>
          <a:prstGeom prst="rect">
            <a:avLst/>
          </a:prstGeom>
          <a:solidFill>
            <a:schemeClr val="bg1"/>
          </a:solidFill>
        </p:spPr>
        <p:txBody>
          <a:bodyPr wrap="none" lIns="137160" tIns="137160" rIns="137160" bIns="137160" rtlCol="0">
            <a:noAutofit/>
          </a:bodyPr>
          <a:lstStyle/>
          <a:p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4485831" y="2140015"/>
            <a:ext cx="127612" cy="1280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478389" y="2268075"/>
            <a:ext cx="71248" cy="1638871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814306" y="2225155"/>
            <a:ext cx="1799136" cy="954105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454804" y="2004168"/>
            <a:ext cx="2031026" cy="199877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123114" y="1205457"/>
            <a:ext cx="1381405" cy="953311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549636" y="601198"/>
            <a:ext cx="398690" cy="153881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613442" y="1111955"/>
            <a:ext cx="1980403" cy="109209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28997" y="2211504"/>
            <a:ext cx="2151909" cy="427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65239" y="2303016"/>
            <a:ext cx="1571955" cy="1052459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28" y="753375"/>
            <a:ext cx="1970718" cy="5226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30" y="278621"/>
            <a:ext cx="2163591" cy="3225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76" y="653577"/>
            <a:ext cx="781802" cy="3731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5" y="1787418"/>
            <a:ext cx="1684989" cy="43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63" y="1796150"/>
            <a:ext cx="1028877" cy="9571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35" y="3052981"/>
            <a:ext cx="1887944" cy="503824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3527532" y="1178342"/>
            <a:ext cx="2044208" cy="20514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5" name="Rectangle 24"/>
          <p:cNvSpPr/>
          <p:nvPr/>
        </p:nvSpPr>
        <p:spPr>
          <a:xfrm rot="4655082">
            <a:off x="3685010" y="1388135"/>
            <a:ext cx="1729252" cy="1631821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LTI®           IMS Deep Linking®       IMS Common Cartridge®             </a:t>
            </a:r>
          </a:p>
        </p:txBody>
      </p:sp>
      <p:sp>
        <p:nvSpPr>
          <p:cNvPr id="26" name="Oval 25"/>
          <p:cNvSpPr/>
          <p:nvPr/>
        </p:nvSpPr>
        <p:spPr>
          <a:xfrm>
            <a:off x="3836410" y="1488308"/>
            <a:ext cx="1426452" cy="14314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14" y="1950123"/>
            <a:ext cx="1323045" cy="5010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43" y="3963597"/>
            <a:ext cx="1662693" cy="4442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06" y="3223870"/>
            <a:ext cx="934872" cy="8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335478" y="1473200"/>
            <a:ext cx="8552335" cy="1447800"/>
          </a:xfrm>
        </p:spPr>
        <p:txBody>
          <a:bodyPr/>
          <a:lstStyle/>
          <a:p>
            <a:r>
              <a:rPr lang="en-US" sz="4400" dirty="0" smtClean="0"/>
              <a:t>DEVELOPING W / </a:t>
            </a:r>
            <a:r>
              <a:rPr lang="en-US" sz="4400" dirty="0" err="1" smtClean="0"/>
              <a:t>Tsugi</a:t>
            </a:r>
            <a:endParaRPr lang="en-US" sz="4400" dirty="0" smtClean="0"/>
          </a:p>
          <a:p>
            <a:r>
              <a:rPr lang="en-US" sz="2800" dirty="0" smtClean="0"/>
              <a:t>Developers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35478" y="4405023"/>
            <a:ext cx="2026059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1200" cap="none" baseline="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PRESENTATION BY: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8411" y="4405023"/>
            <a:ext cx="4987932" cy="2862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Charles Severance</a:t>
            </a:r>
            <a:r>
              <a:rPr lang="en-US" sz="1400" kern="1200" cap="none" baseline="0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, University</a:t>
            </a:r>
            <a:r>
              <a:rPr lang="en-US" sz="1400" kern="1200" cap="none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 </a:t>
            </a:r>
            <a:r>
              <a:rPr lang="en-US" sz="1400" kern="1200" cap="none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of Michigan </a:t>
            </a:r>
            <a:r>
              <a:rPr lang="en-US" sz="1400" kern="1200" cap="none" dirty="0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School </a:t>
            </a:r>
            <a:r>
              <a:rPr lang="en-US" sz="1400" kern="1200" cap="none" smtClean="0">
                <a:solidFill>
                  <a:schemeClr val="bg1"/>
                </a:solidFill>
                <a:latin typeface="Open Sans Extrabold" charset="0"/>
                <a:ea typeface="+mj-ea"/>
                <a:cs typeface="Open Sans Light" charset="0"/>
              </a:rPr>
              <a:t>of Information</a:t>
            </a:r>
            <a:endParaRPr lang="en-US" sz="1400" kern="1200" cap="none" baseline="0" dirty="0" smtClean="0">
              <a:solidFill>
                <a:schemeClr val="bg1"/>
              </a:solidFill>
              <a:latin typeface="Open Sans Extrabold" charset="0"/>
              <a:ea typeface="+mj-ea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31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457480"/>
            <a:ext cx="7619967" cy="68750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me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 r="6687" b="-1"/>
          <a:stretch/>
        </p:blipFill>
        <p:spPr>
          <a:xfrm>
            <a:off x="3128528" y="2906486"/>
            <a:ext cx="1762088" cy="14375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72" y="457480"/>
            <a:ext cx="2684585" cy="20134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970" y="2095709"/>
            <a:ext cx="2481385" cy="18610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0" y="1383731"/>
            <a:ext cx="2047895" cy="27305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78500" y="4343997"/>
            <a:ext cx="2762038" cy="286232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i="0" kern="1200" cap="none" baseline="0" dirty="0" smtClean="0">
                <a:solidFill>
                  <a:srgbClr val="000000"/>
                </a:solidFill>
                <a:latin typeface="+mj-lt"/>
                <a:ea typeface="+mj-ea"/>
                <a:cs typeface="Proxima Nova Light"/>
              </a:rPr>
              <a:t>https://</a:t>
            </a:r>
            <a:r>
              <a:rPr lang="en-US" sz="1400" b="0" i="0" kern="1200" cap="none" baseline="0" dirty="0" err="1" smtClean="0">
                <a:solidFill>
                  <a:srgbClr val="000000"/>
                </a:solidFill>
                <a:latin typeface="+mj-lt"/>
                <a:ea typeface="+mj-ea"/>
                <a:cs typeface="Proxima Nova Light"/>
              </a:rPr>
              <a:t>www.dr-chuck.com</a:t>
            </a:r>
            <a:r>
              <a:rPr lang="en-US" sz="1400" b="0" i="0" kern="1200" cap="none" baseline="0" dirty="0" smtClean="0">
                <a:solidFill>
                  <a:srgbClr val="000000"/>
                </a:solidFill>
                <a:latin typeface="+mj-lt"/>
                <a:ea typeface="+mj-ea"/>
                <a:cs typeface="Proxima Nova Light"/>
              </a:rPr>
              <a:t>/racing</a:t>
            </a:r>
          </a:p>
        </p:txBody>
      </p:sp>
    </p:spTree>
    <p:extLst>
      <p:ext uri="{BB962C8B-B14F-4D97-AF65-F5344CB8AC3E}">
        <p14:creationId xmlns:p14="http://schemas.microsoft.com/office/powerpoint/2010/main" val="50799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1555772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Developer Training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879006"/>
            <a:ext cx="5391149" cy="3382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5764" y="4490359"/>
            <a:ext cx="3817520" cy="424732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rgbClr val="4D4D4C"/>
                </a:solidFill>
                <a:latin typeface="Proxima Nova Extrabold" charset="0"/>
                <a:ea typeface="+mj-ea"/>
                <a:cs typeface="Proxima Nova Light"/>
              </a:rPr>
              <a:t>https://</a:t>
            </a:r>
            <a:r>
              <a:rPr lang="en-US" sz="2400" dirty="0" err="1">
                <a:solidFill>
                  <a:srgbClr val="4D4D4C"/>
                </a:solidFill>
                <a:latin typeface="Proxima Nova Extrabold" charset="0"/>
                <a:ea typeface="+mj-ea"/>
                <a:cs typeface="Proxima Nova Light"/>
              </a:rPr>
              <a:t>www.tsugi.org</a:t>
            </a:r>
            <a:r>
              <a:rPr lang="en-US" sz="2400" dirty="0">
                <a:solidFill>
                  <a:srgbClr val="4D4D4C"/>
                </a:solidFill>
                <a:latin typeface="Proxima Nova Extrabold" charset="0"/>
                <a:ea typeface="+mj-ea"/>
                <a:cs typeface="Proxima Nova Light"/>
              </a:rPr>
              <a:t>/lessons</a:t>
            </a:r>
            <a:endParaRPr lang="en-US" sz="2400" b="0" i="0" kern="1200" cap="none" baseline="0" dirty="0" smtClean="0">
              <a:solidFill>
                <a:srgbClr val="4D4D4C"/>
              </a:solidFill>
              <a:latin typeface="Proxima Nova Extrabold" charset="0"/>
              <a:ea typeface="+mj-ea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84708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80060" y="1555772"/>
            <a:ext cx="2064265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sz="2000" smtClean="0">
                <a:solidFill>
                  <a:srgbClr val="FFFFFF"/>
                </a:solidFill>
              </a:rPr>
              <a:t>A Minimal Tsugi Tool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320464" y="0"/>
            <a:ext cx="5188536" cy="4838699"/>
          </a:xfrm>
          <a:prstGeom prst="rect">
            <a:avLst/>
          </a:prstGeom>
          <a:noFill/>
          <a:ln w="1270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 baseline="0">
                <a:solidFill>
                  <a:srgbClr val="CEA82B"/>
                </a:solidFill>
                <a:latin typeface="Open Sans Extrabold" charset="0"/>
                <a:ea typeface="+mj-ea"/>
                <a:cs typeface="Open Sans Light" charset="0"/>
              </a:defRPr>
            </a:lvl1pPr>
          </a:lstStyle>
          <a:p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&lt;?</a:t>
            </a:r>
            <a:r>
              <a:rPr lang="en-US" sz="1400" b="1" dirty="0" err="1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php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// https://</a:t>
            </a:r>
            <a:r>
              <a:rPr lang="en-US" sz="1400" b="1" dirty="0" err="1" smtClean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1400" b="1" dirty="0" smtClean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400" b="1" dirty="0" err="1" smtClean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tsugiproject</a:t>
            </a:r>
            <a:r>
              <a:rPr lang="en-US" sz="1400" b="1" dirty="0" smtClean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/trophy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err="1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require_once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sz="1400" b="1" dirty="0" smtClean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../</a:t>
            </a:r>
            <a:r>
              <a:rPr lang="en-US" sz="1400" b="1" dirty="0" err="1" smtClean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config.php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";</a:t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use \</a:t>
            </a:r>
            <a:r>
              <a:rPr lang="en-US" sz="1400" b="1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Tsugi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\Core\LTIX;</a:t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// Handle all forms of launch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400" b="1" dirty="0" smtClean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LTI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LTIX</a:t>
            </a: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400" b="1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requireData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// Render view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400" b="1" dirty="0" smtClean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1400" b="1" dirty="0" smtClean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header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400" b="1" dirty="0" smtClean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1400" b="1" dirty="0" smtClean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400" b="1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bodyStart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400" b="1" dirty="0" smtClean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1400" b="1" dirty="0" smtClean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400" b="1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topNav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400" b="1" dirty="0" smtClean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1400" b="1" dirty="0" smtClean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400" b="1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welcomeUserCourse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!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400" b="1" dirty="0" smtClean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LTI</a:t>
            </a:r>
            <a:r>
              <a:rPr lang="en-US" sz="1400" b="1" dirty="0" smtClean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400" b="1" dirty="0" smtClean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user</a:t>
            </a:r>
            <a:r>
              <a:rPr lang="en-US" sz="1400" b="1" dirty="0" smtClean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instructor 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echo(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400" b="1" dirty="0" smtClean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&lt;p&gt;&lt;</a:t>
            </a:r>
            <a:r>
              <a:rPr lang="en-US" sz="1400" b="1" dirty="0" err="1" smtClean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 smtClean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class="fa fa-trophy"&gt;&lt;/</a:t>
            </a:r>
            <a:r>
              <a:rPr lang="en-US" sz="1400" b="1" dirty="0" err="1" smtClean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 smtClean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echo(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400" b="1" dirty="0" smtClean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You earned a trophy!&lt;/p&gt;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400" b="1" dirty="0" smtClean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LTI-&gt;result-</a:t>
            </a:r>
            <a:r>
              <a:rPr lang="en-US" sz="1400" b="1" dirty="0" smtClean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1400" b="1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gradeSend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400" b="1" dirty="0" smtClean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0.95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b="1" dirty="0" smtClean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400" b="1" dirty="0" smtClean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1400" b="1" dirty="0" smtClean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footer</a:t>
            </a:r>
            <a:r>
              <a:rPr lang="en-US" sz="14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4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1" y="1289561"/>
            <a:ext cx="2717800" cy="9544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</a:t>
            </a:r>
            <a:br>
              <a:rPr lang="en-US" dirty="0" smtClean="0"/>
            </a:br>
            <a:r>
              <a:rPr lang="en-US" dirty="0" smtClean="0"/>
              <a:t>Environment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47" y="0"/>
            <a:ext cx="6617853" cy="44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46" y="0"/>
            <a:ext cx="6617853" cy="4488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1" y="1289561"/>
            <a:ext cx="2717800" cy="9544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Test</a:t>
            </a:r>
            <a:br>
              <a:rPr lang="en-US" dirty="0" smtClean="0"/>
            </a:br>
            <a:r>
              <a:rPr lang="en-US" dirty="0" smtClean="0"/>
              <a:t>Harness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6416"/>
            <a:ext cx="7353300" cy="44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335290"/>
            <a:ext cx="6654800" cy="35478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17107" y="412698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https://</a:t>
            </a:r>
            <a:r>
              <a:rPr lang="en-US" dirty="0" err="1">
                <a:latin typeface="+mj-lt"/>
              </a:rPr>
              <a:t>github.com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tsugitools</a:t>
            </a:r>
            <a:r>
              <a:rPr lang="en-US" dirty="0">
                <a:latin typeface="+mj-lt"/>
              </a:rPr>
              <a:t>/iframe	</a:t>
            </a:r>
          </a:p>
        </p:txBody>
      </p:sp>
    </p:spTree>
    <p:extLst>
      <p:ext uri="{BB962C8B-B14F-4D97-AF65-F5344CB8AC3E}">
        <p14:creationId xmlns:p14="http://schemas.microsoft.com/office/powerpoint/2010/main" val="131749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647"/>
            <a:ext cx="7619967" cy="3409453"/>
          </a:xfrm>
        </p:spPr>
        <p:txBody>
          <a:bodyPr>
            <a:normAutofit/>
          </a:bodyPr>
          <a:lstStyle/>
          <a:p>
            <a:r>
              <a:rPr lang="en-US" dirty="0"/>
              <a:t>LTI 1.3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Java Web Tokens for Signing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OAuth 2.0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Public / Private Keys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More complex – but better library support</a:t>
            </a:r>
          </a:p>
          <a:p>
            <a:endParaRPr lang="en-US" dirty="0"/>
          </a:p>
          <a:p>
            <a:r>
              <a:rPr lang="en-US" dirty="0" err="1"/>
              <a:t>Tsugi</a:t>
            </a:r>
            <a:r>
              <a:rPr lang="en-US" dirty="0"/>
              <a:t> PHP already "supports" LTI 1.3 launches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Prototyped at 2018 Learning Impact – May 2018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3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7829" y="65316"/>
            <a:ext cx="7334012" cy="4342543"/>
          </a:xfrm>
          <a:prstGeom prst="rect">
            <a:avLst/>
          </a:prstGeom>
          <a:solidFill>
            <a:schemeClr val="bg1"/>
          </a:solidFill>
        </p:spPr>
        <p:txBody>
          <a:bodyPr wrap="none" lIns="137160" tIns="137160" rIns="137160" bIns="137160" rtlCol="0">
            <a:noAutofit/>
          </a:bodyPr>
          <a:lstStyle/>
          <a:p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4485831" y="2140015"/>
            <a:ext cx="127612" cy="1280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478389" y="2268075"/>
            <a:ext cx="71248" cy="1638871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814306" y="2225155"/>
            <a:ext cx="1799136" cy="954105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454804" y="2004168"/>
            <a:ext cx="2031026" cy="199877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123114" y="1205457"/>
            <a:ext cx="1381405" cy="953311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549636" y="601198"/>
            <a:ext cx="398690" cy="153881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613442" y="1111955"/>
            <a:ext cx="1980403" cy="109209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28997" y="2211504"/>
            <a:ext cx="2151909" cy="427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65239" y="2303016"/>
            <a:ext cx="1571955" cy="1052459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28" y="753375"/>
            <a:ext cx="1970718" cy="5226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30" y="278621"/>
            <a:ext cx="2163591" cy="3225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76" y="653577"/>
            <a:ext cx="781802" cy="3731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5" y="1787418"/>
            <a:ext cx="1684989" cy="43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63" y="1796150"/>
            <a:ext cx="1028877" cy="9571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35" y="3052981"/>
            <a:ext cx="1887944" cy="503824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3527532" y="1178342"/>
            <a:ext cx="2044208" cy="20514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5" name="Rectangle 24"/>
          <p:cNvSpPr/>
          <p:nvPr/>
        </p:nvSpPr>
        <p:spPr>
          <a:xfrm rot="4655082">
            <a:off x="3685010" y="1388135"/>
            <a:ext cx="1729252" cy="1631821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LTI®           IMS Deep Linking®       IMS Common Cartridge®             </a:t>
            </a:r>
          </a:p>
        </p:txBody>
      </p:sp>
      <p:sp>
        <p:nvSpPr>
          <p:cNvPr id="26" name="Oval 25"/>
          <p:cNvSpPr/>
          <p:nvPr/>
        </p:nvSpPr>
        <p:spPr>
          <a:xfrm>
            <a:off x="3836410" y="1488308"/>
            <a:ext cx="1426452" cy="14314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14" y="1950123"/>
            <a:ext cx="1323045" cy="5010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43" y="3963597"/>
            <a:ext cx="1662693" cy="4442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06" y="3223870"/>
            <a:ext cx="934872" cy="8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335478" y="1473200"/>
            <a:ext cx="8552335" cy="1790700"/>
          </a:xfrm>
        </p:spPr>
        <p:txBody>
          <a:bodyPr/>
          <a:lstStyle/>
          <a:p>
            <a:r>
              <a:rPr lang="en-US" sz="4000" dirty="0" smtClean="0"/>
              <a:t>What if you combined a PERSONAL L.O.R. and an App Store?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28600" y="3403600"/>
            <a:ext cx="1524000" cy="1524000"/>
            <a:chOff x="3416300" y="3416300"/>
            <a:chExt cx="1524000" cy="1524000"/>
          </a:xfrm>
        </p:grpSpPr>
        <p:grpSp>
          <p:nvGrpSpPr>
            <p:cNvPr id="4" name="Group 3"/>
            <p:cNvGrpSpPr/>
            <p:nvPr/>
          </p:nvGrpSpPr>
          <p:grpSpPr>
            <a:xfrm>
              <a:off x="3416300" y="3416300"/>
              <a:ext cx="1524000" cy="1524000"/>
              <a:chOff x="3416300" y="3657600"/>
              <a:chExt cx="1524000" cy="128270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416300" y="3657600"/>
                <a:ext cx="1524000" cy="128270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Comic Sans MS" charset="0"/>
                  <a:ea typeface="Comic Sans MS" charset="0"/>
                  <a:cs typeface="Comic Sans MS" charset="0"/>
                </a:endParaRPr>
              </a:p>
            </p:txBody>
          </p:sp>
          <p:sp>
            <p:nvSpPr>
              <p:cNvPr id="2" name="&quot;No&quot; Symbol 1"/>
              <p:cNvSpPr/>
              <p:nvPr/>
            </p:nvSpPr>
            <p:spPr>
              <a:xfrm>
                <a:off x="3416300" y="3657600"/>
                <a:ext cx="1524000" cy="1282700"/>
              </a:xfrm>
              <a:prstGeom prst="noSmoking">
                <a:avLst>
                  <a:gd name="adj" fmla="val 9000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3548961" y="3978245"/>
              <a:ext cx="12586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Comic Sans MS" charset="0"/>
                  <a:ea typeface="Comic Sans MS" charset="0"/>
                  <a:cs typeface="Comic Sans MS" charset="0"/>
                </a:rPr>
                <a:t>DANGER</a:t>
              </a:r>
              <a:endParaRPr lang="en-US" sz="20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4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19741816">
            <a:off x="725245" y="1510066"/>
            <a:ext cx="1502334" cy="480131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i="0" kern="1200" cap="none" baseline="0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#MOOC</a:t>
            </a:r>
            <a:endParaRPr lang="en-US" sz="2800" b="0" i="0" kern="1200" cap="none" baseline="0" dirty="0" smtClean="0">
              <a:solidFill>
                <a:schemeClr val="bg1"/>
              </a:solidFill>
              <a:latin typeface="+mj-lt"/>
              <a:ea typeface="+mj-ea"/>
              <a:cs typeface="Proxima Nova Light"/>
            </a:endParaRPr>
          </a:p>
        </p:txBody>
      </p:sp>
      <p:sp>
        <p:nvSpPr>
          <p:cNvPr id="5" name="TextBox 4"/>
          <p:cNvSpPr txBox="1"/>
          <p:nvPr/>
        </p:nvSpPr>
        <p:spPr>
          <a:xfrm rot="20209775">
            <a:off x="2240785" y="1481825"/>
            <a:ext cx="2422458" cy="480131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i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#</a:t>
            </a:r>
            <a:r>
              <a:rPr lang="en-US" sz="2800" b="0" i="0" kern="1200" cap="none" baseline="0" dirty="0" err="1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OERContent</a:t>
            </a:r>
            <a:endParaRPr lang="en-US" sz="2800" b="0" i="0" kern="1200" cap="none" baseline="0" dirty="0" smtClean="0">
              <a:solidFill>
                <a:schemeClr val="bg1"/>
              </a:solidFill>
              <a:latin typeface="+mj-lt"/>
              <a:ea typeface="+mj-ea"/>
              <a:cs typeface="Proxima Nova Light"/>
            </a:endParaRPr>
          </a:p>
        </p:txBody>
      </p:sp>
      <p:sp>
        <p:nvSpPr>
          <p:cNvPr id="6" name="TextBox 5"/>
          <p:cNvSpPr txBox="1"/>
          <p:nvPr/>
        </p:nvSpPr>
        <p:spPr>
          <a:xfrm rot="1974534">
            <a:off x="6045780" y="1017400"/>
            <a:ext cx="2572243" cy="480131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i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#STANDARDS</a:t>
            </a:r>
          </a:p>
        </p:txBody>
      </p:sp>
      <p:sp>
        <p:nvSpPr>
          <p:cNvPr id="7" name="TextBox 6"/>
          <p:cNvSpPr txBox="1"/>
          <p:nvPr/>
        </p:nvSpPr>
        <p:spPr>
          <a:xfrm rot="1063561">
            <a:off x="4958033" y="1677946"/>
            <a:ext cx="2965877" cy="480131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i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#100PercentFree</a:t>
            </a:r>
          </a:p>
        </p:txBody>
      </p:sp>
      <p:sp>
        <p:nvSpPr>
          <p:cNvPr id="8" name="TextBox 7"/>
          <p:cNvSpPr txBox="1"/>
          <p:nvPr/>
        </p:nvSpPr>
        <p:spPr>
          <a:xfrm rot="1571631">
            <a:off x="111476" y="3614204"/>
            <a:ext cx="2725426" cy="480131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i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#</a:t>
            </a:r>
            <a:r>
              <a:rPr lang="en-US" sz="2800" b="0" i="0" kern="1200" cap="none" baseline="0" dirty="0" err="1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FreeEducation</a:t>
            </a:r>
            <a:endParaRPr lang="en-US" sz="2800" b="0" i="0" kern="1200" cap="none" baseline="0" dirty="0" smtClean="0">
              <a:solidFill>
                <a:schemeClr val="bg1"/>
              </a:solidFill>
              <a:latin typeface="+mj-lt"/>
              <a:ea typeface="+mj-ea"/>
              <a:cs typeface="Proxima Nov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6999" y="2756418"/>
            <a:ext cx="1124026" cy="480131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i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#LOR</a:t>
            </a:r>
          </a:p>
        </p:txBody>
      </p:sp>
      <p:sp>
        <p:nvSpPr>
          <p:cNvPr id="11" name="TextBox 10"/>
          <p:cNvSpPr txBox="1"/>
          <p:nvPr/>
        </p:nvSpPr>
        <p:spPr>
          <a:xfrm rot="20111454">
            <a:off x="3343629" y="2739467"/>
            <a:ext cx="1981633" cy="480131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i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#</a:t>
            </a:r>
            <a:r>
              <a:rPr lang="en-US" sz="2800" b="0" i="0" kern="1200" cap="none" baseline="0" dirty="0" err="1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OERBook</a:t>
            </a:r>
            <a:endParaRPr lang="en-US" sz="2800" b="0" i="0" kern="1200" cap="none" baseline="0" dirty="0" smtClean="0">
              <a:solidFill>
                <a:schemeClr val="bg1"/>
              </a:solidFill>
              <a:latin typeface="+mj-lt"/>
              <a:ea typeface="+mj-ea"/>
              <a:cs typeface="Proxima Nov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9064" y="4275477"/>
            <a:ext cx="2044149" cy="480131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i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#100KApps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8412" y="3537636"/>
            <a:ext cx="1622560" cy="480131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i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#NGDLE</a:t>
            </a:r>
          </a:p>
        </p:txBody>
      </p:sp>
      <p:sp>
        <p:nvSpPr>
          <p:cNvPr id="14" name="TextBox 13"/>
          <p:cNvSpPr txBox="1"/>
          <p:nvPr/>
        </p:nvSpPr>
        <p:spPr>
          <a:xfrm rot="843527">
            <a:off x="5890328" y="2874264"/>
            <a:ext cx="2332242" cy="480131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i="0" kern="1200" cap="none" baseline="0" smtClean="0">
                <a:solidFill>
                  <a:schemeClr val="bg1"/>
                </a:solidFill>
                <a:latin typeface="+mj-lt"/>
                <a:ea typeface="+mj-ea"/>
                <a:cs typeface="Proxima Nova Light"/>
              </a:rPr>
              <a:t>#Translations</a:t>
            </a:r>
            <a:endParaRPr lang="en-US" sz="2800" b="0" i="0" kern="1200" cap="none" baseline="0" dirty="0" smtClean="0">
              <a:solidFill>
                <a:schemeClr val="bg1"/>
              </a:solidFill>
              <a:latin typeface="+mj-lt"/>
              <a:ea typeface="+mj-ea"/>
              <a:cs typeface="Proxima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8474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Learning Ecosystem of the Future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400" dirty="0">
                <a:latin typeface="+mj-lt"/>
              </a:rPr>
              <a:t>We need a way to build learning tools quickly without waiting for an LMS upgrade</a:t>
            </a:r>
          </a:p>
          <a:p>
            <a:r>
              <a:rPr lang="en-US" sz="1400" dirty="0">
                <a:latin typeface="+mj-lt"/>
              </a:rPr>
              <a:t>IMS Learning Tools Interoperability (LTI™) provides a way to integrate learning tools</a:t>
            </a:r>
          </a:p>
          <a:p>
            <a:r>
              <a:rPr lang="en-US" sz="1400" dirty="0">
                <a:latin typeface="+mj-lt"/>
              </a:rPr>
              <a:t>The LTI family of standards is getting more robust (and complex) all the time</a:t>
            </a:r>
          </a:p>
          <a:p>
            <a:r>
              <a:rPr lang="en-US" sz="1400" dirty="0">
                <a:latin typeface="+mj-lt"/>
              </a:rPr>
              <a:t>We need to move from building "missing LMS tools" to "better teaching tools"</a:t>
            </a:r>
          </a:p>
          <a:p>
            <a:r>
              <a:rPr lang="en-US" sz="1400" dirty="0">
                <a:latin typeface="+mj-lt"/>
              </a:rPr>
              <a:t>We need to enable LTI tool development  at a campus or even a course </a:t>
            </a:r>
            <a:r>
              <a:rPr lang="en-US" sz="1400" dirty="0" smtClean="0">
                <a:latin typeface="+mj-lt"/>
              </a:rPr>
              <a:t>level</a:t>
            </a:r>
            <a:endParaRPr lang="en-US" sz="1400" dirty="0">
              <a:latin typeface="+mj-lt"/>
            </a:endParaRPr>
          </a:p>
        </p:txBody>
      </p:sp>
      <p:pic>
        <p:nvPicPr>
          <p:cNvPr id="5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r="7693"/>
          <a:stretch>
            <a:fillRect/>
          </a:stretch>
        </p:blipFill>
        <p:spPr>
          <a:xfrm>
            <a:off x="3887391" y="746522"/>
            <a:ext cx="4629150" cy="365521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/>
          <p:cNvSpPr txBox="1"/>
          <p:nvPr/>
        </p:nvSpPr>
        <p:spPr>
          <a:xfrm>
            <a:off x="3991104" y="37979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5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4781177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2400" b="1" smtClean="0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5686" y="4622964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and Content Item® 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4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3139" y="2107872"/>
            <a:ext cx="648529" cy="849796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6"/>
            <a:ext cx="2565879" cy="1241392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py4e.com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App Store (</a:t>
            </a:r>
            <a:r>
              <a:rPr lang="en-US" sz="2000" b="1" dirty="0"/>
              <a:t>次)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OER LOR </a:t>
            </a:r>
            <a:r>
              <a:rPr lang="en-US" altLang="ko-KR" sz="2000" dirty="0" smtClean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113038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 smtClean="0"/>
                <a:t>8K</a:t>
              </a:r>
              <a:endParaRPr lang="en-US" sz="1013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ITunes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Google Play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endCxn id="26" idx="2"/>
          </p:cNvCxnSpPr>
          <p:nvPr/>
        </p:nvCxnSpPr>
        <p:spPr>
          <a:xfrm>
            <a:off x="874643" y="2790741"/>
            <a:ext cx="841636" cy="872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" idx="3"/>
            <a:endCxn id="6" idx="1"/>
          </p:cNvCxnSpPr>
          <p:nvPr/>
        </p:nvCxnSpPr>
        <p:spPr>
          <a:xfrm flipV="1">
            <a:off x="981668" y="2511161"/>
            <a:ext cx="426614" cy="21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3055535" y="2492342"/>
            <a:ext cx="583557" cy="18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236227" y="3706417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Canvas</a:t>
            </a:r>
            <a:endParaRPr lang="en-US" sz="24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6204971" y="2492342"/>
            <a:ext cx="1031256" cy="151085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6204971" y="2492342"/>
            <a:ext cx="1031257" cy="91747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6204971" y="2277109"/>
            <a:ext cx="1325970" cy="21523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6204971" y="841143"/>
            <a:ext cx="1170676" cy="16511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5180560" y="3391521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95424" y="605709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8658245" y="3742547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/>
              <a:t>300</a:t>
            </a:r>
            <a:endParaRPr lang="en-US" sz="1013" dirty="0"/>
          </a:p>
        </p:txBody>
      </p:sp>
      <p:sp>
        <p:nvSpPr>
          <p:cNvPr id="42" name="Shape 41"/>
          <p:cNvSpPr/>
          <p:nvPr/>
        </p:nvSpPr>
        <p:spPr>
          <a:xfrm>
            <a:off x="5858707" y="2091765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027356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1.2M</a:t>
            </a:r>
            <a:endParaRPr lang="en-US" sz="1013" dirty="0"/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/>
              <a:t>20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66617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4290"/>
            <a:ext cx="7120256" cy="456741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10756" y="1714500"/>
            <a:ext cx="1701800" cy="1498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CRAZY</a:t>
            </a:r>
            <a:br>
              <a:rPr lang="en-US" smtClean="0"/>
            </a:br>
            <a:r>
              <a:rPr lang="en-US" smtClean="0"/>
              <a:t>DEMO</a:t>
            </a:r>
            <a:br>
              <a:rPr lang="en-US" smtClean="0"/>
            </a:br>
            <a:r>
              <a:rPr lang="en-US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335478" y="1473200"/>
            <a:ext cx="8552335" cy="1778000"/>
          </a:xfrm>
        </p:spPr>
        <p:txBody>
          <a:bodyPr/>
          <a:lstStyle/>
          <a:p>
            <a:r>
              <a:rPr lang="en-US" sz="4400" dirty="0" smtClean="0"/>
              <a:t>If you are going to build LTI tools, take a look at </a:t>
            </a:r>
            <a:r>
              <a:rPr lang="en-US" sz="4400" dirty="0" err="1" smtClean="0"/>
              <a:t>tSUGI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082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7829" y="65316"/>
            <a:ext cx="7334012" cy="4342543"/>
          </a:xfrm>
          <a:prstGeom prst="rect">
            <a:avLst/>
          </a:prstGeom>
          <a:solidFill>
            <a:schemeClr val="bg1"/>
          </a:solidFill>
        </p:spPr>
        <p:txBody>
          <a:bodyPr wrap="none" lIns="137160" tIns="137160" rIns="137160" bIns="137160" rtlCol="0">
            <a:noAutofit/>
          </a:bodyPr>
          <a:lstStyle/>
          <a:p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4485831" y="2140015"/>
            <a:ext cx="127612" cy="1280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478389" y="2268075"/>
            <a:ext cx="71248" cy="1638871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814306" y="2225155"/>
            <a:ext cx="1799136" cy="954105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2454804" y="2004168"/>
            <a:ext cx="2031026" cy="199877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123114" y="1205457"/>
            <a:ext cx="1381405" cy="953311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549636" y="601198"/>
            <a:ext cx="398690" cy="153881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613442" y="1111955"/>
            <a:ext cx="1980403" cy="109209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28997" y="2211504"/>
            <a:ext cx="2151909" cy="427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65239" y="2303016"/>
            <a:ext cx="1571955" cy="1052459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28" y="753375"/>
            <a:ext cx="1970718" cy="5226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30" y="278621"/>
            <a:ext cx="2163591" cy="3225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76" y="653577"/>
            <a:ext cx="781802" cy="3731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5" y="1787418"/>
            <a:ext cx="1684989" cy="433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63" y="1796150"/>
            <a:ext cx="1028877" cy="9571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35" y="3052981"/>
            <a:ext cx="1887944" cy="503824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3527532" y="1178342"/>
            <a:ext cx="2044208" cy="20514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5" name="Rectangle 24"/>
          <p:cNvSpPr/>
          <p:nvPr/>
        </p:nvSpPr>
        <p:spPr>
          <a:xfrm rot="4655082">
            <a:off x="3685010" y="1388135"/>
            <a:ext cx="1729252" cy="1631821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LTI®           IMS Deep Linking®       IMS Common Cartridge®             </a:t>
            </a:r>
          </a:p>
        </p:txBody>
      </p:sp>
      <p:sp>
        <p:nvSpPr>
          <p:cNvPr id="26" name="Oval 25"/>
          <p:cNvSpPr/>
          <p:nvPr/>
        </p:nvSpPr>
        <p:spPr>
          <a:xfrm>
            <a:off x="3836410" y="1488308"/>
            <a:ext cx="1426452" cy="14314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14" y="1950123"/>
            <a:ext cx="1323045" cy="5010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43" y="3963597"/>
            <a:ext cx="1662693" cy="4442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06" y="3223870"/>
            <a:ext cx="934872" cy="8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6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Learning Ecosystem of the Future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400" dirty="0">
                <a:latin typeface="+mj-lt"/>
              </a:rPr>
              <a:t>We need a way to build learning tools quickly without waiting for an LMS upgrade</a:t>
            </a:r>
          </a:p>
          <a:p>
            <a:r>
              <a:rPr lang="en-US" sz="1400" dirty="0">
                <a:latin typeface="+mj-lt"/>
              </a:rPr>
              <a:t>IMS Learning Tools Interoperability (LTI™) provides a way to integrate learning tools</a:t>
            </a:r>
          </a:p>
          <a:p>
            <a:r>
              <a:rPr lang="en-US" sz="1400" dirty="0">
                <a:latin typeface="+mj-lt"/>
              </a:rPr>
              <a:t>The LTI family of standards is getting more robust (and complex) all the time</a:t>
            </a:r>
          </a:p>
          <a:p>
            <a:r>
              <a:rPr lang="en-US" sz="1400" dirty="0">
                <a:latin typeface="+mj-lt"/>
              </a:rPr>
              <a:t>We need to move from building "missing LMS tools" to "better teaching tools"</a:t>
            </a:r>
          </a:p>
          <a:p>
            <a:r>
              <a:rPr lang="en-US" sz="1400" dirty="0">
                <a:latin typeface="+mj-lt"/>
              </a:rPr>
              <a:t>We need to enable LTI tool development  at a campus or even a course </a:t>
            </a:r>
            <a:r>
              <a:rPr lang="en-US" sz="1400" dirty="0" smtClean="0">
                <a:latin typeface="+mj-lt"/>
              </a:rPr>
              <a:t>level</a:t>
            </a:r>
            <a:endParaRPr lang="en-US" sz="1400" dirty="0">
              <a:latin typeface="+mj-lt"/>
            </a:endParaRPr>
          </a:p>
        </p:txBody>
      </p:sp>
      <p:pic>
        <p:nvPicPr>
          <p:cNvPr id="5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r="7693"/>
          <a:stretch>
            <a:fillRect/>
          </a:stretch>
        </p:blipFill>
        <p:spPr>
          <a:xfrm>
            <a:off x="3887391" y="746522"/>
            <a:ext cx="4629150" cy="365521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TextBox 5"/>
          <p:cNvSpPr txBox="1"/>
          <p:nvPr/>
        </p:nvSpPr>
        <p:spPr>
          <a:xfrm>
            <a:off x="3991104" y="37979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0959" y="1960590"/>
            <a:ext cx="1260281" cy="369332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0" i="0" kern="1200" cap="none" baseline="0" dirty="0" smtClean="0">
                <a:solidFill>
                  <a:srgbClr val="FFFF00"/>
                </a:solidFill>
                <a:latin typeface="Comic Sans MS" charset="0"/>
                <a:ea typeface="Comic Sans MS" charset="0"/>
                <a:cs typeface="Comic Sans MS" charset="0"/>
              </a:rPr>
              <a:t>Sharable</a:t>
            </a:r>
          </a:p>
        </p:txBody>
      </p:sp>
      <p:sp>
        <p:nvSpPr>
          <p:cNvPr id="8" name="Freeform 7"/>
          <p:cNvSpPr/>
          <p:nvPr/>
        </p:nvSpPr>
        <p:spPr>
          <a:xfrm>
            <a:off x="6134100" y="1816100"/>
            <a:ext cx="254000" cy="203200"/>
          </a:xfrm>
          <a:custGeom>
            <a:avLst/>
            <a:gdLst>
              <a:gd name="connsiteX0" fmla="*/ 0 w 254000"/>
              <a:gd name="connsiteY0" fmla="*/ 203200 h 203200"/>
              <a:gd name="connsiteX1" fmla="*/ 25400 w 254000"/>
              <a:gd name="connsiteY1" fmla="*/ 152400 h 203200"/>
              <a:gd name="connsiteX2" fmla="*/ 63500 w 254000"/>
              <a:gd name="connsiteY2" fmla="*/ 127000 h 203200"/>
              <a:gd name="connsiteX3" fmla="*/ 76200 w 254000"/>
              <a:gd name="connsiteY3" fmla="*/ 88900 h 203200"/>
              <a:gd name="connsiteX4" fmla="*/ 101600 w 254000"/>
              <a:gd name="connsiteY4" fmla="*/ 0 h 203200"/>
              <a:gd name="connsiteX5" fmla="*/ 152400 w 254000"/>
              <a:gd name="connsiteY5" fmla="*/ 76200 h 203200"/>
              <a:gd name="connsiteX6" fmla="*/ 177800 w 254000"/>
              <a:gd name="connsiteY6" fmla="*/ 114300 h 203200"/>
              <a:gd name="connsiteX7" fmla="*/ 190500 w 254000"/>
              <a:gd name="connsiteY7" fmla="*/ 152400 h 203200"/>
              <a:gd name="connsiteX8" fmla="*/ 228600 w 254000"/>
              <a:gd name="connsiteY8" fmla="*/ 177800 h 203200"/>
              <a:gd name="connsiteX9" fmla="*/ 254000 w 254000"/>
              <a:gd name="connsiteY9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000" h="203200">
                <a:moveTo>
                  <a:pt x="0" y="203200"/>
                </a:moveTo>
                <a:cubicBezTo>
                  <a:pt x="8467" y="186267"/>
                  <a:pt x="13280" y="166944"/>
                  <a:pt x="25400" y="152400"/>
                </a:cubicBezTo>
                <a:cubicBezTo>
                  <a:pt x="35171" y="140674"/>
                  <a:pt x="53965" y="138919"/>
                  <a:pt x="63500" y="127000"/>
                </a:cubicBezTo>
                <a:cubicBezTo>
                  <a:pt x="71863" y="116547"/>
                  <a:pt x="72522" y="101772"/>
                  <a:pt x="76200" y="88900"/>
                </a:cubicBezTo>
                <a:cubicBezTo>
                  <a:pt x="108094" y="-22728"/>
                  <a:pt x="71150" y="91351"/>
                  <a:pt x="101600" y="0"/>
                </a:cubicBezTo>
                <a:lnTo>
                  <a:pt x="152400" y="76200"/>
                </a:lnTo>
                <a:cubicBezTo>
                  <a:pt x="160867" y="88900"/>
                  <a:pt x="172973" y="99820"/>
                  <a:pt x="177800" y="114300"/>
                </a:cubicBezTo>
                <a:cubicBezTo>
                  <a:pt x="182033" y="127000"/>
                  <a:pt x="182137" y="141947"/>
                  <a:pt x="190500" y="152400"/>
                </a:cubicBezTo>
                <a:cubicBezTo>
                  <a:pt x="200035" y="164319"/>
                  <a:pt x="216681" y="168265"/>
                  <a:pt x="228600" y="177800"/>
                </a:cubicBezTo>
                <a:cubicBezTo>
                  <a:pt x="237950" y="185280"/>
                  <a:pt x="245533" y="194733"/>
                  <a:pt x="254000" y="203200"/>
                </a:cubicBezTo>
              </a:path>
            </a:pathLst>
          </a:cu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62194423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2686" y="4492854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245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7391399" cy="49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2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85"/>
          <a:stretch/>
        </p:blipFill>
        <p:spPr>
          <a:xfrm>
            <a:off x="6606385" y="2931553"/>
            <a:ext cx="1679434" cy="1246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44" y="478425"/>
            <a:ext cx="1858375" cy="1858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8244" y="2339844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08044" y="1262228"/>
            <a:ext cx="1956567" cy="2419698"/>
            <a:chOff x="3636325" y="1341480"/>
            <a:chExt cx="2151734" cy="266106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636325" y="3540877"/>
              <a:ext cx="19733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3459" y="660787"/>
            <a:ext cx="1809614" cy="3644513"/>
            <a:chOff x="606459" y="407015"/>
            <a:chExt cx="1998600" cy="402512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6165" y="2407396"/>
              <a:ext cx="1727635" cy="509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42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A9F37"/>
                </a:solidFill>
                <a:latin typeface="+mj-lt"/>
              </a:rPr>
              <a:t>About </a:t>
            </a:r>
            <a:r>
              <a:rPr lang="en-US" sz="3600" dirty="0" err="1" smtClean="0">
                <a:solidFill>
                  <a:srgbClr val="CA9F37"/>
                </a:solidFill>
                <a:latin typeface="+mj-lt"/>
              </a:rPr>
              <a:t>Tsugi</a:t>
            </a:r>
            <a:endParaRPr lang="en-US" sz="3600" dirty="0">
              <a:solidFill>
                <a:srgbClr val="CA9F37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+mj-lt"/>
              </a:rPr>
              <a:t>Tsugi</a:t>
            </a:r>
            <a:r>
              <a:rPr lang="en-US" sz="2000" dirty="0">
                <a:latin typeface="+mj-lt"/>
              </a:rPr>
              <a:t> (Japanese for “next”) provides a way to develop and and host “learning tools.   As part of its core architecture, </a:t>
            </a:r>
            <a:r>
              <a:rPr lang="en-US" sz="2000" dirty="0" err="1">
                <a:latin typeface="+mj-lt"/>
              </a:rPr>
              <a:t>Tsugi</a:t>
            </a:r>
            <a:r>
              <a:rPr lang="en-US" sz="2000" dirty="0">
                <a:latin typeface="+mj-lt"/>
              </a:rPr>
              <a:t> implements standards like IMS Learning Tools Interoperability(™), IMS Content Item(™), and Google Classroom.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j-lt"/>
              </a:rPr>
              <a:t>100% free and open source</a:t>
            </a:r>
          </a:p>
          <a:p>
            <a:r>
              <a:rPr lang="en-US" dirty="0" smtClean="0">
                <a:latin typeface="+mj-lt"/>
              </a:rPr>
              <a:t>Increases learning tool developer productivity</a:t>
            </a:r>
          </a:p>
          <a:p>
            <a:r>
              <a:rPr lang="en-US" dirty="0" smtClean="0">
                <a:latin typeface="+mj-lt"/>
              </a:rPr>
              <a:t>Supports LTI standards</a:t>
            </a:r>
          </a:p>
          <a:p>
            <a:r>
              <a:rPr lang="en-US" dirty="0" smtClean="0">
                <a:latin typeface="+mj-lt"/>
              </a:rPr>
              <a:t>Improves the quality, maintainability, and scalability of the resulting tools</a:t>
            </a:r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51" y="457480"/>
            <a:ext cx="2624781" cy="8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A9F37"/>
                </a:solidFill>
                <a:latin typeface="+mj-lt"/>
              </a:rPr>
              <a:t>Put another way..</a:t>
            </a:r>
            <a:endParaRPr lang="en-US" sz="3600" dirty="0">
              <a:solidFill>
                <a:srgbClr val="CA9F37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You just migrated to Canvas.  Can you  write a "module", "tool", or "building block" to fill a local unmet need? That</a:t>
            </a:r>
            <a:r>
              <a:rPr lang="uk-UA" sz="2400" dirty="0" smtClean="0">
                <a:latin typeface="+mj-lt"/>
              </a:rPr>
              <a:t>’</a:t>
            </a:r>
            <a:r>
              <a:rPr lang="en-US" sz="2400" dirty="0" smtClean="0">
                <a:latin typeface="+mj-lt"/>
              </a:rPr>
              <a:t>s where </a:t>
            </a:r>
            <a:r>
              <a:rPr lang="en-US" sz="2400" dirty="0" err="1" smtClean="0">
                <a:latin typeface="+mj-lt"/>
              </a:rPr>
              <a:t>Tsugi</a:t>
            </a:r>
            <a:r>
              <a:rPr lang="en-US" sz="2400" dirty="0" smtClean="0">
                <a:latin typeface="+mj-lt"/>
              </a:rPr>
              <a:t> comes in </a:t>
            </a:r>
            <a:r>
              <a:rPr lang="en-US" sz="2400" dirty="0" smtClean="0">
                <a:latin typeface="+mj-lt"/>
                <a:sym typeface="Wingdings"/>
              </a:rPr>
              <a:t></a:t>
            </a:r>
            <a:endParaRPr lang="en-US" sz="24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j-lt"/>
              </a:rPr>
              <a:t>100% free and open source</a:t>
            </a:r>
          </a:p>
          <a:p>
            <a:r>
              <a:rPr lang="en-US" dirty="0" smtClean="0">
                <a:latin typeface="+mj-lt"/>
              </a:rPr>
              <a:t>Increases learning tool developer productivity</a:t>
            </a:r>
          </a:p>
          <a:p>
            <a:r>
              <a:rPr lang="en-US" dirty="0" smtClean="0">
                <a:latin typeface="+mj-lt"/>
              </a:rPr>
              <a:t>Supports LTI standards</a:t>
            </a:r>
          </a:p>
          <a:p>
            <a:r>
              <a:rPr lang="en-US" dirty="0" smtClean="0">
                <a:latin typeface="+mj-lt"/>
              </a:rPr>
              <a:t>Improves the quality, maintainability, and scalability of the resulting tools</a:t>
            </a:r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751" y="457480"/>
            <a:ext cx="2624781" cy="8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nstCon18">
      <a:dk1>
        <a:srgbClr val="000000"/>
      </a:dk1>
      <a:lt1>
        <a:srgbClr val="FFFFFF"/>
      </a:lt1>
      <a:dk2>
        <a:srgbClr val="35373C"/>
      </a:dk2>
      <a:lt2>
        <a:srgbClr val="E7E6E6"/>
      </a:lt2>
      <a:accent1>
        <a:srgbClr val="45B7F2"/>
      </a:accent1>
      <a:accent2>
        <a:srgbClr val="ED5F00"/>
      </a:accent2>
      <a:accent3>
        <a:srgbClr val="A5A5A5"/>
      </a:accent3>
      <a:accent4>
        <a:srgbClr val="FFD500"/>
      </a:accent4>
      <a:accent5>
        <a:srgbClr val="7744C4"/>
      </a:accent5>
      <a:accent6>
        <a:srgbClr val="6FC634"/>
      </a:accent6>
      <a:hlink>
        <a:srgbClr val="5AA3EC"/>
      </a:hlink>
      <a:folHlink>
        <a:srgbClr val="FF2124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91440" tIns="45720" rIns="91440" bIns="45720" rtlCol="0" anchor="t" anchorCtr="0">
        <a:spAutoFit/>
      </a:bodyPr>
      <a:lstStyle>
        <a:defPPr marL="0" marR="0" indent="0" algn="l" defTabSz="685800" rtl="0" eaLnBrk="1" fontAlgn="auto" latinLnBrk="0" hangingPunct="1">
          <a:lnSpc>
            <a:spcPct val="9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1100" b="0" i="0" kern="1200" cap="none" baseline="0" dirty="0" smtClean="0">
            <a:solidFill>
              <a:schemeClr val="bg1"/>
            </a:solidFill>
            <a:latin typeface="Proxima Nova Extrabold" charset="0"/>
            <a:ea typeface="+mj-ea"/>
            <a:cs typeface="Proxima Nova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18836</TotalTime>
  <Words>953</Words>
  <Application>Microsoft Macintosh PowerPoint</Application>
  <PresentationFormat>On-screen Show (16:9)</PresentationFormat>
  <Paragraphs>155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Calibri</vt:lpstr>
      <vt:lpstr>Comic Sans MS</vt:lpstr>
      <vt:lpstr>Courier New</vt:lpstr>
      <vt:lpstr>DIN-Black</vt:lpstr>
      <vt:lpstr>Open Sans Extrabold</vt:lpstr>
      <vt:lpstr>Open Sans Light</vt:lpstr>
      <vt:lpstr>Open Sans Regular</vt:lpstr>
      <vt:lpstr>Open Sans Semibold</vt:lpstr>
      <vt:lpstr>Proxima Nova Extrabold</vt:lpstr>
      <vt:lpstr>Proxima Nova Light</vt:lpstr>
      <vt:lpstr>Times New Roman</vt:lpstr>
      <vt:lpstr>Wingdings</vt:lpstr>
      <vt:lpstr>바탕</vt:lpstr>
      <vt:lpstr>Arial</vt:lpstr>
      <vt:lpstr>Office Theme</vt:lpstr>
      <vt:lpstr>PowerPoint Presentation</vt:lpstr>
      <vt:lpstr>About me</vt:lpstr>
      <vt:lpstr>The Learning Ecosystem of the Future</vt:lpstr>
      <vt:lpstr>The Learning Ecosystem of the Future</vt:lpstr>
      <vt:lpstr>PowerPoint Presentation</vt:lpstr>
      <vt:lpstr>PowerPoint Presentation</vt:lpstr>
      <vt:lpstr>PowerPoint Presentation</vt:lpstr>
      <vt:lpstr>About Tsugi</vt:lpstr>
      <vt:lpstr>Put another way..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multiplies your capabilities …</vt:lpstr>
      <vt:lpstr>Advantages of Tsugi Tools</vt:lpstr>
      <vt:lpstr>Tsugi gets you in the cloud easily</vt:lpstr>
      <vt:lpstr>PowerPoint Presentation</vt:lpstr>
      <vt:lpstr>PowerPoint Presentation</vt:lpstr>
      <vt:lpstr>Developer Training</vt:lpstr>
      <vt:lpstr>PowerPoint Presentation</vt:lpstr>
      <vt:lpstr>Developer Environment</vt:lpstr>
      <vt:lpstr>Test Harness</vt:lpstr>
      <vt:lpstr>PowerPoint Presentation</vt:lpstr>
      <vt:lpstr>PowerPoint Presentation</vt:lpstr>
      <vt:lpstr>LTI 1.3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CRAZY DEMO TIME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</dc:creator>
  <cp:lastModifiedBy>Severance, Charles</cp:lastModifiedBy>
  <cp:revision>193</cp:revision>
  <dcterms:created xsi:type="dcterms:W3CDTF">2013-04-22T22:27:39Z</dcterms:created>
  <dcterms:modified xsi:type="dcterms:W3CDTF">2018-07-25T16:49:50Z</dcterms:modified>
</cp:coreProperties>
</file>